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1" r:id="rId11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8120" y="2834236"/>
            <a:ext cx="6195758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8" y="6858000"/>
                </a:moveTo>
                <a:lnTo>
                  <a:pt x="0" y="6858000"/>
                </a:lnTo>
                <a:lnTo>
                  <a:pt x="2043010" y="0"/>
                </a:lnTo>
                <a:lnTo>
                  <a:pt x="3007348" y="0"/>
                </a:lnTo>
                <a:lnTo>
                  <a:pt x="3007348" y="6858000"/>
                </a:lnTo>
                <a:close/>
              </a:path>
            </a:pathLst>
          </a:custGeom>
          <a:solidFill>
            <a:srgbClr val="90C226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6858000"/>
                </a:moveTo>
                <a:lnTo>
                  <a:pt x="1207968" y="6858000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800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6" y="3810000"/>
                </a:moveTo>
                <a:lnTo>
                  <a:pt x="0" y="3810000"/>
                </a:lnTo>
                <a:lnTo>
                  <a:pt x="3259666" y="0"/>
                </a:lnTo>
                <a:lnTo>
                  <a:pt x="3259666" y="3810000"/>
                </a:lnTo>
                <a:close/>
              </a:path>
            </a:pathLst>
          </a:custGeom>
          <a:solidFill>
            <a:srgbClr val="54A02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6858000"/>
                </a:moveTo>
                <a:lnTo>
                  <a:pt x="2467704" y="6858000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8000"/>
                </a:lnTo>
                <a:close/>
              </a:path>
            </a:pathLst>
          </a:custGeom>
          <a:solidFill>
            <a:srgbClr val="3E7819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4" y="6858000"/>
                </a:moveTo>
                <a:lnTo>
                  <a:pt x="0" y="6858000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8000"/>
                </a:lnTo>
                <a:close/>
              </a:path>
            </a:pathLst>
          </a:custGeom>
          <a:solidFill>
            <a:srgbClr val="C0E473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7" y="6858000"/>
                </a:moveTo>
                <a:lnTo>
                  <a:pt x="1108013" y="6858000"/>
                </a:lnTo>
                <a:lnTo>
                  <a:pt x="0" y="0"/>
                </a:lnTo>
                <a:lnTo>
                  <a:pt x="1248457" y="0"/>
                </a:lnTo>
                <a:lnTo>
                  <a:pt x="1248457" y="6858000"/>
                </a:lnTo>
                <a:close/>
              </a:path>
            </a:pathLst>
          </a:custGeom>
          <a:solidFill>
            <a:srgbClr val="90C226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8" y="3268133"/>
                </a:moveTo>
                <a:lnTo>
                  <a:pt x="0" y="3268133"/>
                </a:lnTo>
                <a:lnTo>
                  <a:pt x="1817158" y="0"/>
                </a:lnTo>
                <a:lnTo>
                  <a:pt x="1817158" y="3268133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0" y="0"/>
                </a:moveTo>
                <a:lnTo>
                  <a:pt x="842595" y="0"/>
                </a:lnTo>
                <a:lnTo>
                  <a:pt x="0" y="5666154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4570" y="181276"/>
            <a:ext cx="2757170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8230" y="2005376"/>
            <a:ext cx="953553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energy.com.br/" TargetMode="External"/><Relationship Id="rId2" Type="http://schemas.openxmlformats.org/officeDocument/2006/relationships/hyperlink" Target="mailto:Tiago.Grazziani@youngenergy.com.b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19400" y="1384296"/>
            <a:ext cx="6374479" cy="1541448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2580"/>
              </a:spcBef>
            </a:pPr>
            <a:r>
              <a:rPr spc="-10" dirty="0"/>
              <a:t>Energias</a:t>
            </a:r>
            <a:r>
              <a:rPr spc="-100" dirty="0"/>
              <a:t> </a:t>
            </a:r>
            <a:r>
              <a:rPr spc="-5" dirty="0"/>
              <a:t>Renováveis</a:t>
            </a:r>
          </a:p>
          <a:p>
            <a:pPr marL="9525" marR="5080" algn="r">
              <a:lnSpc>
                <a:spcPct val="100000"/>
              </a:lnSpc>
              <a:spcBef>
                <a:spcPts val="825"/>
              </a:spcBef>
            </a:pPr>
            <a:r>
              <a:rPr sz="1800" spc="-5" dirty="0">
                <a:solidFill>
                  <a:srgbClr val="808080"/>
                </a:solidFill>
              </a:rPr>
              <a:t>Geração</a:t>
            </a:r>
            <a:r>
              <a:rPr sz="1800" spc="-100" dirty="0">
                <a:solidFill>
                  <a:srgbClr val="808080"/>
                </a:solidFill>
              </a:rPr>
              <a:t> </a:t>
            </a:r>
            <a:r>
              <a:rPr sz="1800" spc="-5" dirty="0">
                <a:solidFill>
                  <a:srgbClr val="808080"/>
                </a:solidFill>
              </a:rPr>
              <a:t>Distribuída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00" y="2834236"/>
            <a:ext cx="6222079" cy="2523768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100" dirty="0" err="1">
                <a:latin typeface="Trebuchet MS"/>
                <a:cs typeface="Trebuchet MS"/>
              </a:rPr>
              <a:t>Referência</a:t>
            </a:r>
            <a:r>
              <a:rPr lang="es-ES" sz="2100" dirty="0">
                <a:latin typeface="Trebuchet MS"/>
                <a:cs typeface="Trebuchet MS"/>
              </a:rPr>
              <a:t>:</a:t>
            </a:r>
            <a:endParaRPr sz="2100" dirty="0">
              <a:latin typeface="Trebuchet MS"/>
              <a:cs typeface="Trebuchet MS"/>
            </a:endParaRPr>
          </a:p>
          <a:p>
            <a:pPr marL="464184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latin typeface="Trebuchet MS"/>
                <a:cs typeface="Trebuchet MS"/>
              </a:rPr>
              <a:t>Tiago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Grazziani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Fernandes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464184" marR="1845945">
              <a:lnSpc>
                <a:spcPct val="100000"/>
              </a:lnSpc>
            </a:pPr>
            <a:r>
              <a:rPr sz="1800" u="heavy" spc="-5" dirty="0">
                <a:solidFill>
                  <a:srgbClr val="99CA3C"/>
                </a:solidFill>
                <a:uFill>
                  <a:solidFill>
                    <a:srgbClr val="99CA3C"/>
                  </a:solidFill>
                </a:uFill>
                <a:latin typeface="Trebuchet MS"/>
                <a:cs typeface="Trebuchet MS"/>
                <a:hlinkClick r:id="rId2"/>
              </a:rPr>
              <a:t>Tiago.Grazziani@youngenergy.com.br </a:t>
            </a:r>
            <a:r>
              <a:rPr sz="1800" spc="-530" dirty="0">
                <a:solidFill>
                  <a:srgbClr val="99CA3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051.9104.2779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464184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  <a:hlinkClick r:id="rId3"/>
              </a:rPr>
              <a:t>www.youngenergy.com.br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395" y="213791"/>
            <a:ext cx="272859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Conceitos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230" y="2132376"/>
            <a:ext cx="7356475" cy="245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Sustentabilidade: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Qualidade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ou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condição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que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é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sustentável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6"/>
              </a:buClr>
              <a:buFont typeface="Wingdings"/>
              <a:buChar char=""/>
            </a:pPr>
            <a:endParaRPr sz="210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172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Sustentável: Que se pode sustentar; Que se pode defender; Que tem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condições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para se manter ou conservar;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6"/>
              </a:buClr>
              <a:buFont typeface="Wingdings"/>
              <a:buChar char=""/>
            </a:pPr>
            <a:endParaRPr sz="2100">
              <a:latin typeface="Trebuchet MS"/>
              <a:cs typeface="Trebuchet MS"/>
            </a:endParaRPr>
          </a:p>
          <a:p>
            <a:pPr marL="298450" marR="109220" indent="-285750">
              <a:lnSpc>
                <a:spcPct val="100000"/>
              </a:lnSpc>
              <a:spcBef>
                <a:spcPts val="172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Energias Renováveis: Fontes naturais de energia, que conseguem se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renovar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em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ciclos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constantes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que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não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agridem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o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meio</a:t>
            </a:r>
            <a:r>
              <a:rPr sz="1800" spc="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ambiente;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65" y="213791"/>
            <a:ext cx="561022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Principais </a:t>
            </a:r>
            <a:r>
              <a:rPr spc="-5" dirty="0"/>
              <a:t> </a:t>
            </a:r>
            <a:r>
              <a:rPr spc="-10" dirty="0"/>
              <a:t>Energias</a:t>
            </a:r>
            <a:r>
              <a:rPr spc="-95" dirty="0"/>
              <a:t> </a:t>
            </a:r>
            <a:r>
              <a:rPr spc="-5" dirty="0"/>
              <a:t>Renováveis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230" y="2005376"/>
            <a:ext cx="2472055" cy="24333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Solar;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Eólica;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Maremotriz;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Hidrica;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4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Biomassa;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Geotérmica;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764" y="2106123"/>
            <a:ext cx="7730881" cy="45201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817" y="168069"/>
            <a:ext cx="179578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392" y="2005376"/>
            <a:ext cx="3912235" cy="1229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047750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1048385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Geotérmica;</a:t>
            </a:r>
            <a:endParaRPr sz="1800">
              <a:latin typeface="Trebuchet MS"/>
              <a:cs typeface="Trebuchet MS"/>
            </a:endParaRPr>
          </a:p>
          <a:p>
            <a:pPr marL="654685" marR="5080" indent="-642620">
              <a:lnSpc>
                <a:spcPct val="146300"/>
              </a:lnSpc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Proveniente do vapor natural da terra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convertida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por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turbinas;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486" y="3451536"/>
            <a:ext cx="4262668" cy="30204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9589" y="6436054"/>
            <a:ext cx="1584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Usina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Cataluña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8961" y="1990350"/>
            <a:ext cx="3803650" cy="13766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962025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96266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3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3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Biomassa;</a:t>
            </a:r>
            <a:endParaRPr sz="18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Provem da decomposição de matéria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orgânica; Técnicas de combustão,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gaseificação,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fermentação;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0956" y="6421029"/>
            <a:ext cx="2103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Indústria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Alegretense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SVA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4188" y="3541690"/>
            <a:ext cx="4536000" cy="2839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817" y="168069"/>
            <a:ext cx="179578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830" y="2005376"/>
            <a:ext cx="3940175" cy="1102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078230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1078865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Maremotriz;</a:t>
            </a:r>
            <a:endParaRPr sz="1800">
              <a:latin typeface="Trebuchet MS"/>
              <a:cs typeface="Trebuchet MS"/>
            </a:endParaRPr>
          </a:p>
          <a:p>
            <a:pPr marL="570865" marR="5080" indent="-558800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Ocorre pela diferença entre as alturas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média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marés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(Sol/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Lua);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588" y="6436054"/>
            <a:ext cx="187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Usina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Pacém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Ceará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1573" y="1990350"/>
            <a:ext cx="3435350" cy="1102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041400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1042035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Hídrica;</a:t>
            </a:r>
            <a:endParaRPr sz="1800">
              <a:latin typeface="Trebuchet MS"/>
              <a:cs typeface="Trebuchet MS"/>
            </a:endParaRPr>
          </a:p>
          <a:p>
            <a:pPr marL="760095" marR="5080" indent="-748030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Ocorre pela utilização da energia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mecânica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da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água;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956" y="6421029"/>
            <a:ext cx="17392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Usina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Belo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Monte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49" y="3541690"/>
            <a:ext cx="4523338" cy="2839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0853" y="3541688"/>
            <a:ext cx="4759920" cy="2839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817" y="168069"/>
            <a:ext cx="179578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310" y="2005376"/>
            <a:ext cx="3825875" cy="1102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96670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1297305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Eólica;</a:t>
            </a:r>
            <a:endParaRPr sz="1800">
              <a:latin typeface="Trebuchet MS"/>
              <a:cs typeface="Trebuchet MS"/>
            </a:endParaRPr>
          </a:p>
          <a:p>
            <a:pPr marL="1334770" marR="5080" indent="-1322705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Ocorre através da utilização da força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dos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ventos;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762" y="6421029"/>
            <a:ext cx="1975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Parque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eólico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de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Osório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3160" y="1990350"/>
            <a:ext cx="3590925" cy="1102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29995" indent="-286385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123063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Solar;</a:t>
            </a:r>
            <a:endParaRPr sz="1800">
              <a:latin typeface="Trebuchet MS"/>
              <a:cs typeface="Trebuchet MS"/>
            </a:endParaRPr>
          </a:p>
          <a:p>
            <a:pPr marL="998855" marR="5080" indent="-986790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Ocorre através radiação do sol que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incide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na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terra;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6867" y="6421029"/>
            <a:ext cx="1998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Ref: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Cond.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São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Vicente/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POA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915" y="3541688"/>
            <a:ext cx="4259588" cy="28397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204" y="3541686"/>
            <a:ext cx="4370230" cy="2839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394" y="840273"/>
            <a:ext cx="701865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25" dirty="0"/>
              <a:t> </a:t>
            </a:r>
            <a:r>
              <a:rPr spc="-5" dirty="0"/>
              <a:t>que</a:t>
            </a:r>
            <a:r>
              <a:rPr spc="-20" dirty="0"/>
              <a:t> </a:t>
            </a:r>
            <a:r>
              <a:rPr spc="-10" dirty="0"/>
              <a:t>foi</a:t>
            </a:r>
            <a:r>
              <a:rPr spc="-25" dirty="0"/>
              <a:t> </a:t>
            </a:r>
            <a:r>
              <a:rPr spc="-10" dirty="0"/>
              <a:t>feito</a:t>
            </a:r>
            <a:r>
              <a:rPr spc="-20" dirty="0"/>
              <a:t> </a:t>
            </a:r>
            <a:r>
              <a:rPr spc="-5" dirty="0"/>
              <a:t>no</a:t>
            </a:r>
            <a:r>
              <a:rPr spc="-25" dirty="0"/>
              <a:t> </a:t>
            </a:r>
            <a:r>
              <a:rPr spc="-5" dirty="0"/>
              <a:t>mundo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5047" y="1718456"/>
            <a:ext cx="7187565" cy="365506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3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Case</a:t>
            </a:r>
            <a:r>
              <a:rPr sz="1800" spc="-5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Alemanha:</a:t>
            </a:r>
            <a:endParaRPr sz="1800">
              <a:latin typeface="Trebuchet MS"/>
              <a:cs typeface="Trebuchet MS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Eventos externos: Acidente Chernobyl (1986) </a:t>
            </a:r>
            <a:r>
              <a:rPr sz="1600" dirty="0">
                <a:solidFill>
                  <a:srgbClr val="808080"/>
                </a:solidFill>
                <a:latin typeface="Trebuchet MS"/>
                <a:cs typeface="Trebuchet MS"/>
              </a:rPr>
              <a:t>e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Relatório da Sociedade </a:t>
            </a:r>
            <a:r>
              <a:rPr sz="1600" spc="-47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Alemã</a:t>
            </a:r>
            <a:r>
              <a:rPr sz="16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de Física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Instalação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eólica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100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MW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(1989)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Programa</a:t>
            </a:r>
            <a:r>
              <a:rPr sz="16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1.000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telhados</a:t>
            </a:r>
            <a:r>
              <a:rPr sz="1600" spc="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solares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(1989)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Feed-in</a:t>
            </a:r>
            <a:r>
              <a:rPr sz="1600" spc="-3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Law</a:t>
            </a:r>
            <a:r>
              <a:rPr sz="1600" spc="-3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(1990)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Programa</a:t>
            </a:r>
            <a:r>
              <a:rPr sz="16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100.000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telhados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solares</a:t>
            </a:r>
            <a:r>
              <a:rPr sz="16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(1993)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Apoio</a:t>
            </a:r>
            <a:r>
              <a:rPr sz="1600" spc="-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parlamentar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Reação</a:t>
            </a:r>
            <a:r>
              <a:rPr sz="1600" spc="-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das</a:t>
            </a:r>
            <a:r>
              <a:rPr sz="16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concessionárias</a:t>
            </a:r>
            <a:r>
              <a:rPr sz="16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(1996)</a:t>
            </a:r>
            <a:endParaRPr sz="16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Garantia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tarifa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prêmio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por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20</a:t>
            </a:r>
            <a:r>
              <a:rPr sz="16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Trebuchet MS"/>
                <a:cs typeface="Trebuchet MS"/>
              </a:rPr>
              <a:t>anos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93" y="213791"/>
            <a:ext cx="3792854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Destaques na </a:t>
            </a:r>
            <a:r>
              <a:rPr spc="-1465" dirty="0"/>
              <a:t> </a:t>
            </a:r>
            <a:r>
              <a:rPr spc="-5" dirty="0"/>
              <a:t>microgeração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8230" y="2004521"/>
            <a:ext cx="4549775" cy="413385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Por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que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solar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17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eólica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se</a:t>
            </a:r>
            <a:r>
              <a:rPr sz="17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808080"/>
                </a:solidFill>
                <a:latin typeface="Trebuchet MS"/>
                <a:cs typeface="Trebuchet MS"/>
              </a:rPr>
              <a:t>destacam?</a:t>
            </a:r>
            <a:endParaRPr sz="17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35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500" spc="-5" dirty="0">
                <a:solidFill>
                  <a:srgbClr val="898989"/>
                </a:solidFill>
                <a:latin typeface="Trebuchet MS"/>
                <a:cs typeface="Trebuchet MS"/>
              </a:rPr>
              <a:t>Eólica:</a:t>
            </a:r>
            <a:endParaRPr sz="15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0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Potencial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de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geração</a:t>
            </a:r>
            <a:r>
              <a:rPr sz="1300" spc="-1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em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regiões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específicas;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5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Fácil</a:t>
            </a:r>
            <a:r>
              <a:rPr sz="1300" spc="-5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instalação;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90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Manutenção</a:t>
            </a:r>
            <a:r>
              <a:rPr sz="1300" spc="-5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periódica;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5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Rápida</a:t>
            </a:r>
            <a:r>
              <a:rPr sz="1300" spc="-5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instalação;</a:t>
            </a:r>
            <a:endParaRPr sz="1300">
              <a:latin typeface="Trebuchet MS"/>
              <a:cs typeface="Trebuchet MS"/>
            </a:endParaRPr>
          </a:p>
          <a:p>
            <a:pPr lvl="2">
              <a:lnSpc>
                <a:spcPct val="100000"/>
              </a:lnSpc>
              <a:buClr>
                <a:srgbClr val="90C226"/>
              </a:buClr>
              <a:buFont typeface="Wingdings"/>
              <a:buChar char=""/>
            </a:pPr>
            <a:endParaRPr sz="15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155"/>
              </a:spcBef>
              <a:buClr>
                <a:srgbClr val="90C226"/>
              </a:buClr>
              <a:buFont typeface="Wingdings"/>
              <a:buChar char=""/>
              <a:tabLst>
                <a:tab pos="755650" algn="l"/>
              </a:tabLst>
            </a:pPr>
            <a:r>
              <a:rPr sz="1500" spc="-5" dirty="0">
                <a:solidFill>
                  <a:srgbClr val="898989"/>
                </a:solidFill>
                <a:latin typeface="Trebuchet MS"/>
                <a:cs typeface="Trebuchet MS"/>
              </a:rPr>
              <a:t>Solar:</a:t>
            </a:r>
            <a:endParaRPr sz="15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0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Fácil</a:t>
            </a:r>
            <a:r>
              <a:rPr sz="1300" spc="-5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instalação;</a:t>
            </a:r>
            <a:endParaRPr sz="1300">
              <a:latin typeface="Trebuchet MS"/>
              <a:cs typeface="Trebuchet MS"/>
            </a:endParaRPr>
          </a:p>
          <a:p>
            <a:pPr marL="1262380" lvl="2" indent="-335915">
              <a:lnSpc>
                <a:spcPct val="100000"/>
              </a:lnSpc>
              <a:spcBef>
                <a:spcPts val="690"/>
              </a:spcBef>
              <a:buClr>
                <a:srgbClr val="90C226"/>
              </a:buClr>
              <a:buFont typeface="Wingdings"/>
              <a:buChar char=""/>
              <a:tabLst>
                <a:tab pos="1262380" algn="l"/>
                <a:tab pos="1263015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Aplicável</a:t>
            </a:r>
            <a:r>
              <a:rPr sz="1300" spc="-3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em</a:t>
            </a:r>
            <a:r>
              <a:rPr sz="1300" spc="-2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todos</a:t>
            </a:r>
            <a:r>
              <a:rPr sz="1300" spc="-2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lugares;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5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Integrável</a:t>
            </a:r>
            <a:r>
              <a:rPr sz="1300" spc="-3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as</a:t>
            </a:r>
            <a:r>
              <a:rPr sz="1300" spc="-3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edificações;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90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Silenciosa;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90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Baixa/</a:t>
            </a:r>
            <a:r>
              <a:rPr sz="1300" spc="-3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nula</a:t>
            </a:r>
            <a:r>
              <a:rPr sz="1300" spc="-3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manutenção;</a:t>
            </a:r>
            <a:endParaRPr sz="1300">
              <a:latin typeface="Trebuchet MS"/>
              <a:cs typeface="Trebuchet MS"/>
            </a:endParaRPr>
          </a:p>
          <a:p>
            <a:pPr marL="1212850" lvl="2" indent="-285750">
              <a:lnSpc>
                <a:spcPct val="100000"/>
              </a:lnSpc>
              <a:spcBef>
                <a:spcPts val="685"/>
              </a:spcBef>
              <a:buClr>
                <a:srgbClr val="90C226"/>
              </a:buClr>
              <a:buFont typeface="Wingdings"/>
              <a:buChar char=""/>
              <a:tabLst>
                <a:tab pos="1212215" algn="l"/>
                <a:tab pos="1212850" algn="l"/>
              </a:tabLst>
            </a:pP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Garantia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de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funcionamento</a:t>
            </a:r>
            <a:r>
              <a:rPr sz="1300" spc="-15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898989"/>
                </a:solidFill>
                <a:latin typeface="Trebuchet MS"/>
                <a:cs typeface="Trebuchet MS"/>
              </a:rPr>
              <a:t>a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longo</a:t>
            </a:r>
            <a:r>
              <a:rPr sz="1300" spc="-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898989"/>
                </a:solidFill>
                <a:latin typeface="Trebuchet MS"/>
                <a:cs typeface="Trebuchet MS"/>
              </a:rPr>
              <a:t>prazo;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850" y="882471"/>
            <a:ext cx="6323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O</a:t>
            </a:r>
            <a:r>
              <a:rPr sz="5400" spc="-35" dirty="0"/>
              <a:t> </a:t>
            </a:r>
            <a:r>
              <a:rPr sz="5400" spc="-5" dirty="0"/>
              <a:t>que</a:t>
            </a:r>
            <a:r>
              <a:rPr sz="5400" spc="-25" dirty="0"/>
              <a:t> </a:t>
            </a:r>
            <a:r>
              <a:rPr sz="5400" spc="-5" dirty="0"/>
              <a:t>pode</a:t>
            </a:r>
            <a:r>
              <a:rPr sz="5400" spc="-25" dirty="0"/>
              <a:t> </a:t>
            </a:r>
            <a:r>
              <a:rPr sz="5400" spc="-10" dirty="0"/>
              <a:t>ser</a:t>
            </a:r>
            <a:r>
              <a:rPr sz="5400" spc="-30" dirty="0"/>
              <a:t> </a:t>
            </a:r>
            <a:r>
              <a:rPr sz="5400" spc="-5" dirty="0"/>
              <a:t>feito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328230" y="2005376"/>
            <a:ext cx="7520305" cy="27076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Linhas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Financiamento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com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taxas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mais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atrativas;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Apoio</a:t>
            </a:r>
            <a:r>
              <a:rPr sz="18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geração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distribuída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integrada</a:t>
            </a:r>
            <a:r>
              <a:rPr sz="18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edificações;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Benefícios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municipais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estaduais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para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edificações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com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limpa;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Criação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um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programação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telhados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solares/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energias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renováveis;</a:t>
            </a:r>
            <a:endParaRPr sz="1800">
              <a:latin typeface="Trebuchet MS"/>
              <a:cs typeface="Trebuchet MS"/>
            </a:endParaRPr>
          </a:p>
          <a:p>
            <a:pPr marL="298450" marR="14732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Retrofit da tecnologia existente no setor público (iluminação pública </a:t>
            </a:r>
            <a:r>
              <a:rPr sz="1800" spc="-53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autônoma,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LED, equipamentos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classe “A”;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Font typeface="Wingdings"/>
              <a:buChar char=""/>
              <a:tabLst>
                <a:tab pos="298450" algn="l"/>
              </a:tabLst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Incentivo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80808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novos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projetos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eficientes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(IPTU,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taxas</a:t>
            </a:r>
            <a:r>
              <a:rPr sz="1800" spc="-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de</a:t>
            </a:r>
            <a:r>
              <a:rPr sz="1800" spc="-1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aprovação);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428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Trebuchet MS</vt:lpstr>
      <vt:lpstr>Wingdings</vt:lpstr>
      <vt:lpstr>Office Theme</vt:lpstr>
      <vt:lpstr>Energias Renováveis Geração Distribuída</vt:lpstr>
      <vt:lpstr>Conceitos</vt:lpstr>
      <vt:lpstr>Principais  Energias Renováveis</vt:lpstr>
      <vt:lpstr>Cases:</vt:lpstr>
      <vt:lpstr>Cases:</vt:lpstr>
      <vt:lpstr>Cases:</vt:lpstr>
      <vt:lpstr>O que foi feito no mundo</vt:lpstr>
      <vt:lpstr>Destaques na  microgeração</vt:lpstr>
      <vt:lpstr>O que pode ser feito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Grazziani</dc:creator>
  <cp:lastModifiedBy>dany castillo</cp:lastModifiedBy>
  <cp:revision>1</cp:revision>
  <dcterms:created xsi:type="dcterms:W3CDTF">2022-11-09T16:36:08Z</dcterms:created>
  <dcterms:modified xsi:type="dcterms:W3CDTF">2022-11-09T16:48:04Z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2016-07-09T00:00:00Z</vt:filetime>
  </property>
  <property fmtid="{D5CDD505-2E9C-101B-9397-08002B2CF9AE}" pid="3" name="Creator">
    <vt:lpwstr>www.thepdf.com</vt:lpwstr>
  </property>
  <property fmtid="{D5CDD505-2E9C-101B-9397-08002B2CF9AE}" pid="4" name="LastSaved">
    <vt:filetime>2022-11-09T00:00:00Z</vt:filetime>
  </property>
</Properties>
</file>