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73" r:id="rId10"/>
    <p:sldId id="274" r:id="rId11"/>
    <p:sldId id="275" r:id="rId12"/>
    <p:sldId id="277" r:id="rId13"/>
    <p:sldId id="276" r:id="rId14"/>
    <p:sldId id="278" r:id="rId15"/>
    <p:sldId id="279" r:id="rId16"/>
    <p:sldId id="272" r:id="rId17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92" d="100"/>
          <a:sy n="92" d="100"/>
        </p:scale>
        <p:origin x="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 rtlCol="0"/>
        <a:lstStyle/>
        <a:p>
          <a:pPr rtl="0"/>
          <a:endParaRPr lang="en-US"/>
        </a:p>
      </dgm:t>
    </dgm:pt>
    <dgm:pt modelId="{30269CC2-8DD6-4402-82F3-18F164A732FF}">
      <dgm:prSet custT="1"/>
      <dgm:spPr/>
      <dgm:t>
        <a:bodyPr rtlCol="0"/>
        <a:lstStyle/>
        <a:p>
          <a:pPr rtl="0"/>
          <a:r>
            <a:rPr lang="pt-PT" sz="2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Conceito de Ética</a:t>
          </a:r>
        </a:p>
      </dgm:t>
    </dgm:pt>
    <dgm:pt modelId="{4A8A3B18-A3DE-475C-8BF1-FB4B84DDA43B}" type="parTrans" cxnId="{813C1BD6-5A4A-43F4-8BF7-0645F72381AA}">
      <dgm:prSet/>
      <dgm:spPr/>
      <dgm:t>
        <a:bodyPr rtlCol="0"/>
        <a:lstStyle/>
        <a:p>
          <a:pPr rtl="0"/>
          <a:endParaRPr lang="pt-PT" noProof="0" dirty="0"/>
        </a:p>
      </dgm:t>
    </dgm:pt>
    <dgm:pt modelId="{2DAA2C1D-14F6-4BCA-B047-0B53ADD46F43}" type="sibTrans" cxnId="{813C1BD6-5A4A-43F4-8BF7-0645F72381AA}">
      <dgm:prSet/>
      <dgm:spPr/>
      <dgm:t>
        <a:bodyPr rtlCol="0"/>
        <a:lstStyle/>
        <a:p>
          <a:pPr rtl="0"/>
          <a:endParaRPr lang="pt-PT" noProof="0" dirty="0"/>
        </a:p>
      </dgm:t>
    </dgm:pt>
    <dgm:pt modelId="{2B87ECDB-C552-42F6-9B52-6548A18B206B}">
      <dgm:prSet custT="1"/>
      <dgm:spPr/>
      <dgm:t>
        <a:bodyPr rtlCol="0"/>
        <a:lstStyle/>
        <a:p>
          <a:pPr rtl="0"/>
          <a:r>
            <a:rPr lang="pt-PT" sz="2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Ética no trabalho e vantagens da sua aplicação</a:t>
          </a:r>
        </a:p>
      </dgm:t>
    </dgm:pt>
    <dgm:pt modelId="{0DC560D9-C62C-41BA-8D68-CB78933BFF0C}" type="parTrans" cxnId="{91AFA996-5E3B-401C-B400-E70DBD4A4AB6}">
      <dgm:prSet/>
      <dgm:spPr/>
      <dgm:t>
        <a:bodyPr rtlCol="0"/>
        <a:lstStyle/>
        <a:p>
          <a:pPr rtl="0"/>
          <a:endParaRPr lang="pt-PT" noProof="0" dirty="0"/>
        </a:p>
      </dgm:t>
    </dgm:pt>
    <dgm:pt modelId="{80EFB54F-1AC8-40D9-981D-4C85160A5799}" type="sibTrans" cxnId="{91AFA996-5E3B-401C-B400-E70DBD4A4AB6}">
      <dgm:prSet/>
      <dgm:spPr/>
      <dgm:t>
        <a:bodyPr rtlCol="0"/>
        <a:lstStyle/>
        <a:p>
          <a:pPr rtl="0"/>
          <a:endParaRPr lang="pt-PT" noProof="0" dirty="0"/>
        </a:p>
      </dgm:t>
    </dgm:pt>
    <dgm:pt modelId="{419DF63C-9792-4EF5-9125-1EEF4D07C33F}">
      <dgm:prSet custT="1"/>
      <dgm:spPr/>
      <dgm:t>
        <a:bodyPr rtlCol="0"/>
        <a:lstStyle/>
        <a:p>
          <a:pPr rtl="0"/>
          <a:r>
            <a:rPr lang="pt-PT" sz="2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Características do Professional Ético</a:t>
          </a:r>
        </a:p>
      </dgm:t>
    </dgm:pt>
    <dgm:pt modelId="{2B95E8EF-82FE-4F54-970D-D55C9AD8EC00}" type="parTrans" cxnId="{024B121E-3EE5-42C9-97D1-5E0D27C29DC3}">
      <dgm:prSet/>
      <dgm:spPr/>
      <dgm:t>
        <a:bodyPr rtlCol="0"/>
        <a:lstStyle/>
        <a:p>
          <a:pPr rtl="0"/>
          <a:endParaRPr lang="pt-PT" noProof="0" dirty="0"/>
        </a:p>
      </dgm:t>
    </dgm:pt>
    <dgm:pt modelId="{EA8773AB-BB82-4BF6-944E-80CD2086CE93}" type="sibTrans" cxnId="{024B121E-3EE5-42C9-97D1-5E0D27C29DC3}">
      <dgm:prSet/>
      <dgm:spPr/>
      <dgm:t>
        <a:bodyPr rtlCol="0"/>
        <a:lstStyle/>
        <a:p>
          <a:pPr rtl="0"/>
          <a:endParaRPr lang="pt-PT" noProof="0" dirty="0"/>
        </a:p>
      </dgm:t>
    </dgm:pt>
    <dgm:pt modelId="{1B1E513F-BEB7-483A-8F12-A8210AEF19E9}">
      <dgm:prSet custT="1"/>
      <dgm:spPr/>
      <dgm:t>
        <a:bodyPr rtlCol="0"/>
        <a:lstStyle/>
        <a:p>
          <a:pPr rtl="0"/>
          <a:r>
            <a:rPr lang="pt-PT" sz="2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Ética no uso do e-mail</a:t>
          </a:r>
        </a:p>
      </dgm:t>
    </dgm:pt>
    <dgm:pt modelId="{DB284026-3063-4705-B72C-ADE04469BE6D}" type="parTrans" cxnId="{9CD469EF-CF99-411A-B4B3-5B2C59AF684C}">
      <dgm:prSet/>
      <dgm:spPr/>
      <dgm:t>
        <a:bodyPr rtlCol="0"/>
        <a:lstStyle/>
        <a:p>
          <a:pPr rtl="0"/>
          <a:endParaRPr lang="pt-PT" noProof="0" dirty="0"/>
        </a:p>
      </dgm:t>
    </dgm:pt>
    <dgm:pt modelId="{D99C9B80-BA48-46B7-8B67-372E2AFD9E86}" type="sibTrans" cxnId="{9CD469EF-CF99-411A-B4B3-5B2C59AF684C}">
      <dgm:prSet/>
      <dgm:spPr/>
      <dgm:t>
        <a:bodyPr rtlCol="0"/>
        <a:lstStyle/>
        <a:p>
          <a:pPr rtl="0"/>
          <a:endParaRPr lang="pt-PT" noProof="0" dirty="0"/>
        </a:p>
      </dgm:t>
    </dgm:pt>
    <dgm:pt modelId="{F4A56385-3827-49D1-B533-953BA75136B7}">
      <dgm:prSet/>
      <dgm:spPr/>
      <dgm:t>
        <a:bodyPr rtlCol="0"/>
        <a:lstStyle/>
        <a:p>
          <a:pPr rtl="0"/>
          <a:r>
            <a:rPr lang="pt-PT" noProof="0" dirty="0">
              <a:solidFill>
                <a:schemeClr val="bg1"/>
              </a:solidFill>
            </a:rPr>
            <a:t>Lição 5</a:t>
          </a:r>
        </a:p>
      </dgm:t>
    </dgm:pt>
    <dgm:pt modelId="{5C6E35C5-B6D6-42D4-9FF2-63E3FEC1E45F}" type="parTrans" cxnId="{D572C096-14C8-487B-ABCD-6354192B80BA}">
      <dgm:prSet/>
      <dgm:spPr/>
      <dgm:t>
        <a:bodyPr rtlCol="0"/>
        <a:lstStyle/>
        <a:p>
          <a:pPr rtl="0"/>
          <a:endParaRPr lang="pt-PT" noProof="0" dirty="0"/>
        </a:p>
      </dgm:t>
    </dgm:pt>
    <dgm:pt modelId="{E866DA3A-B427-429E-A892-4812B432ED79}" type="sibTrans" cxnId="{D572C096-14C8-487B-ABCD-6354192B80BA}">
      <dgm:prSet/>
      <dgm:spPr/>
      <dgm:t>
        <a:bodyPr rtlCol="0"/>
        <a:lstStyle/>
        <a:p>
          <a:pPr rtl="0"/>
          <a:endParaRPr lang="pt-PT" noProof="0" dirty="0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/>
      <dgm:spPr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 custScaleX="109188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-140571" y="13420"/>
          <a:ext cx="7317797" cy="993005"/>
        </a:xfrm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159812" y="236846"/>
          <a:ext cx="546153" cy="546153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006349" y="13420"/>
          <a:ext cx="6168632" cy="99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3" tIns="105093" rIns="105093" bIns="105093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Conceito de Ética</a:t>
          </a:r>
        </a:p>
      </dsp:txBody>
      <dsp:txXfrm>
        <a:off x="1006349" y="13420"/>
        <a:ext cx="6168632" cy="993005"/>
      </dsp:txXfrm>
    </dsp:sp>
    <dsp:sp modelId="{FA3369E0-5B38-4FDD-A9F5-22B9810A03F7}">
      <dsp:nvSpPr>
        <dsp:cNvPr id="0" name=""/>
        <dsp:cNvSpPr/>
      </dsp:nvSpPr>
      <dsp:spPr>
        <a:xfrm>
          <a:off x="-140571" y="1254677"/>
          <a:ext cx="7317797" cy="9930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159812" y="1478103"/>
          <a:ext cx="546153" cy="546153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722962" y="1254677"/>
          <a:ext cx="6735405" cy="99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3" tIns="105093" rIns="105093" bIns="105093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Ética no trabalho e vantagens da sua aplicação</a:t>
          </a:r>
        </a:p>
      </dsp:txBody>
      <dsp:txXfrm>
        <a:off x="722962" y="1254677"/>
        <a:ext cx="6735405" cy="993005"/>
      </dsp:txXfrm>
    </dsp:sp>
    <dsp:sp modelId="{DB8ABDAA-976A-4A84-A3C3-277080E19DCA}">
      <dsp:nvSpPr>
        <dsp:cNvPr id="0" name=""/>
        <dsp:cNvSpPr/>
      </dsp:nvSpPr>
      <dsp:spPr>
        <a:xfrm>
          <a:off x="-140571" y="2495934"/>
          <a:ext cx="7317797" cy="9930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159812" y="2719360"/>
          <a:ext cx="546153" cy="546153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006349" y="2495934"/>
          <a:ext cx="6168632" cy="99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3" tIns="105093" rIns="105093" bIns="105093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Características do Professional Ético</a:t>
          </a:r>
        </a:p>
      </dsp:txBody>
      <dsp:txXfrm>
        <a:off x="1006349" y="2495934"/>
        <a:ext cx="6168632" cy="993005"/>
      </dsp:txXfrm>
    </dsp:sp>
    <dsp:sp modelId="{C2FCE80A-DCA0-4D7F-8F72-19CB2337E588}">
      <dsp:nvSpPr>
        <dsp:cNvPr id="0" name=""/>
        <dsp:cNvSpPr/>
      </dsp:nvSpPr>
      <dsp:spPr>
        <a:xfrm>
          <a:off x="-140571" y="3737191"/>
          <a:ext cx="7317797" cy="9930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159812" y="3960618"/>
          <a:ext cx="546153" cy="546153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006349" y="3737191"/>
          <a:ext cx="6168632" cy="99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3" tIns="105093" rIns="105093" bIns="105093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Ética no uso do e-mail</a:t>
          </a:r>
        </a:p>
      </dsp:txBody>
      <dsp:txXfrm>
        <a:off x="1006349" y="3737191"/>
        <a:ext cx="6168632" cy="993005"/>
      </dsp:txXfrm>
    </dsp:sp>
    <dsp:sp modelId="{343A76ED-9DD6-4B0A-830E-16ED952B3D06}">
      <dsp:nvSpPr>
        <dsp:cNvPr id="0" name=""/>
        <dsp:cNvSpPr/>
      </dsp:nvSpPr>
      <dsp:spPr>
        <a:xfrm>
          <a:off x="-140571" y="4978448"/>
          <a:ext cx="7317797" cy="9930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159812" y="5201875"/>
          <a:ext cx="546153" cy="546153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006349" y="4978448"/>
          <a:ext cx="6168632" cy="99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93" tIns="105093" rIns="105093" bIns="105093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chemeClr val="bg1"/>
              </a:solidFill>
            </a:rPr>
            <a:t>Lição 5</a:t>
          </a:r>
        </a:p>
      </dsp:txBody>
      <dsp:txXfrm>
        <a:off x="1006349" y="4978448"/>
        <a:ext cx="6168632" cy="993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Lista Sólida Vertical de Ícones"/>
  <dgm:desc val="Utilizado para mostrar uma série de elementos visuais, da parte superior para a parte inferior, com texto do Nível 1 ou do Nível 1 e do Nível 2 agrupados numa forma. Funciona melhor com ícones ou pequenas imagen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4C4437-D479-4C4E-9448-B19A699B7004}" type="datetime1">
              <a:rPr lang="pt-PT" smtClean="0"/>
              <a:t>31/10/2023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FEBAF1-C815-445C-BAD6-7399490DB8B9}" type="datetime1">
              <a:rPr lang="pt-PT" noProof="0" smtClean="0"/>
              <a:t>31/10/2023</a:t>
            </a:fld>
            <a:endParaRPr lang="pt-PT" noProof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589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989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269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952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258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838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9386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829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640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118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410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722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105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99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712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45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CLIQUE PARA EDITAR OS ESTILOS DE TÍTULO DO MODELO GLOBAL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CLIQUE PARA EDITAR OS ESTILOS DE TÍTULO DO MODELO GLOBAL</a:t>
            </a: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8" name="Marcador de Posição da Imagem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Inserir a Sua Fotografia Aqui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0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 todo o Título e Conteúd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1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Inserir a Sua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-4476"/>
            <a:ext cx="4695825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pt-PT" noProof="0"/>
              <a:t>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s –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4" name="Marcador de Posição do Número do Diapositivo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s –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14" name="Marcador de Posição do Número do Diapositivo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s –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1076"/>
            <a:ext cx="3440502" cy="2680322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noProof="0"/>
              <a:t>PÁGINA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PÁGINA </a:t>
            </a:r>
            <a:fld id="{4A9B5881-4007-4345-955A-79C2656F0C49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py.io/blog/turnov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20" y="817419"/>
            <a:ext cx="6844610" cy="3345873"/>
          </a:xfrm>
        </p:spPr>
        <p:txBody>
          <a:bodyPr rtlCol="0"/>
          <a:lstStyle/>
          <a:p>
            <a:pPr rtl="0"/>
            <a:r>
              <a:rPr lang="pt-PT" dirty="0">
                <a:solidFill>
                  <a:srgbClr val="FFFF00"/>
                </a:solidFill>
              </a:rPr>
              <a:t>ÉTICA PROFESSIONAL </a:t>
            </a:r>
            <a:br>
              <a:rPr lang="pt-PT" dirty="0">
                <a:solidFill>
                  <a:srgbClr val="FFFF00"/>
                </a:solidFill>
              </a:rPr>
            </a:br>
            <a:r>
              <a:rPr lang="pt-PT" dirty="0">
                <a:solidFill>
                  <a:srgbClr val="FFFF00"/>
                </a:solidFill>
              </a:rPr>
              <a:t>no ambiente de trabalho</a:t>
            </a:r>
          </a:p>
        </p:txBody>
      </p:sp>
      <p:sp>
        <p:nvSpPr>
          <p:cNvPr id="15" name="Marcador de Posição do Número do Diapositivo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/>
              <a:t>1</a:t>
            </a:fld>
            <a:endParaRPr lang="pt-PT"/>
          </a:p>
        </p:txBody>
      </p:sp>
      <p:pic>
        <p:nvPicPr>
          <p:cNvPr id="1026" name="Picture 2" descr="Ética no ambiente de trabalho - Blog Doc Contabilidade - Gestão fiscal ...">
            <a:extLst>
              <a:ext uri="{FF2B5EF4-FFF2-40B4-BE49-F238E27FC236}">
                <a16:creationId xmlns:a16="http://schemas.microsoft.com/office/drawing/2014/main" id="{4751CB36-4C4E-C6E8-8E8E-A9D943A863E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r="10353"/>
          <a:stretch>
            <a:fillRect/>
          </a:stretch>
        </p:blipFill>
        <p:spPr bwMode="auto">
          <a:xfrm>
            <a:off x="0" y="0"/>
            <a:ext cx="11935691" cy="654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10</a:t>
            </a:fld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39FE0E-9932-55A3-3E02-53D6C0B91225}"/>
              </a:ext>
            </a:extLst>
          </p:cNvPr>
          <p:cNvSpPr txBox="1">
            <a:spLocks/>
          </p:cNvSpPr>
          <p:nvPr/>
        </p:nvSpPr>
        <p:spPr>
          <a:xfrm>
            <a:off x="3415146" y="521734"/>
            <a:ext cx="4813300" cy="587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0441FC-A60A-3105-969F-5C6C13E3EABE}"/>
              </a:ext>
            </a:extLst>
          </p:cNvPr>
          <p:cNvSpPr txBox="1"/>
          <p:nvPr/>
        </p:nvSpPr>
        <p:spPr>
          <a:xfrm>
            <a:off x="976745" y="1720840"/>
            <a:ext cx="1023851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Os valores de um indivíduo podem ser definidos como ações e atitudes que uma pessoa realiza em seu dia a dia. Sendo assim, a ética profissional preza por colaboradores que tenham 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bons valores pessoais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, como respeito, devoção, empatia e dedicação.</a:t>
            </a:r>
          </a:p>
          <a:p>
            <a:pPr algn="just" fontAlgn="auto">
              <a:lnSpc>
                <a:spcPct val="150000"/>
              </a:lnSpc>
            </a:pP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Esses atos tornam o profissional muito mais valioso para a organização, pois dizem muito sobre as possibilidades de comportamentos que uma pessoa pode ter diante de diferentes cenários, assim como as qualidades responsivas que ela pode demonstrar durante o cotidiano no ambiente de trabalho.</a:t>
            </a:r>
          </a:p>
        </p:txBody>
      </p:sp>
      <p:sp>
        <p:nvSpPr>
          <p:cNvPr id="2" name="Seta: Para Cima 1">
            <a:hlinkClick r:id="rId3" action="ppaction://hlinksldjump"/>
            <a:extLst>
              <a:ext uri="{FF2B5EF4-FFF2-40B4-BE49-F238E27FC236}">
                <a16:creationId xmlns:a16="http://schemas.microsoft.com/office/drawing/2014/main" id="{9ABFF577-3F41-51BA-DAD8-4EE76019F931}"/>
              </a:ext>
            </a:extLst>
          </p:cNvPr>
          <p:cNvSpPr/>
          <p:nvPr/>
        </p:nvSpPr>
        <p:spPr>
          <a:xfrm>
            <a:off x="11215255" y="4968697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90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11</a:t>
            </a:fld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39FE0E-9932-55A3-3E02-53D6C0B91225}"/>
              </a:ext>
            </a:extLst>
          </p:cNvPr>
          <p:cNvSpPr txBox="1">
            <a:spLocks/>
          </p:cNvSpPr>
          <p:nvPr/>
        </p:nvSpPr>
        <p:spPr>
          <a:xfrm>
            <a:off x="3415146" y="521734"/>
            <a:ext cx="4813300" cy="587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0441FC-A60A-3105-969F-5C6C13E3EABE}"/>
              </a:ext>
            </a:extLst>
          </p:cNvPr>
          <p:cNvSpPr txBox="1"/>
          <p:nvPr/>
        </p:nvSpPr>
        <p:spPr>
          <a:xfrm>
            <a:off x="976745" y="1720840"/>
            <a:ext cx="1023851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Um indivíduo íntegro é aquele que age em prol do que é certo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, independentemente de ocorrem coações para que ele faça o contrário. Além disso, ele não se omitirá diante de uma causa moral.</a:t>
            </a:r>
          </a:p>
          <a:p>
            <a:pPr algn="just" fontAlgn="auto">
              <a:lnSpc>
                <a:spcPct val="150000"/>
              </a:lnSpc>
            </a:pP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Quando um colaborador mostra que tem integridade em um 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ambiente organizacional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, significa que ele tem potencial para ser uma pessoa de confiança, da mesma maneira como pode ser alguém honesto. Afinal, honestidade e integridade são diferentes lados de um mesmo conceito, sendo ambos indispensáveis para a empresa.</a:t>
            </a:r>
          </a:p>
        </p:txBody>
      </p:sp>
      <p:sp>
        <p:nvSpPr>
          <p:cNvPr id="2" name="Seta: Para Cima 1">
            <a:hlinkClick r:id="rId3" action="ppaction://hlinksldjump"/>
            <a:extLst>
              <a:ext uri="{FF2B5EF4-FFF2-40B4-BE49-F238E27FC236}">
                <a16:creationId xmlns:a16="http://schemas.microsoft.com/office/drawing/2014/main" id="{4EFBE2DA-A730-4E72-24CA-6CD81C2B950B}"/>
              </a:ext>
            </a:extLst>
          </p:cNvPr>
          <p:cNvSpPr/>
          <p:nvPr/>
        </p:nvSpPr>
        <p:spPr>
          <a:xfrm>
            <a:off x="11277600" y="5091545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105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12</a:t>
            </a:fld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39FE0E-9932-55A3-3E02-53D6C0B91225}"/>
              </a:ext>
            </a:extLst>
          </p:cNvPr>
          <p:cNvSpPr txBox="1">
            <a:spLocks/>
          </p:cNvSpPr>
          <p:nvPr/>
        </p:nvSpPr>
        <p:spPr>
          <a:xfrm>
            <a:off x="3415146" y="521734"/>
            <a:ext cx="4813300" cy="587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LEALDADE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0441FC-A60A-3105-969F-5C6C13E3EABE}"/>
              </a:ext>
            </a:extLst>
          </p:cNvPr>
          <p:cNvSpPr txBox="1"/>
          <p:nvPr/>
        </p:nvSpPr>
        <p:spPr>
          <a:xfrm>
            <a:off x="976745" y="1720840"/>
            <a:ext cx="1023851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Esse conceito abrange 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fidelidade e compromisso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 com uma determinada causa. No contexto da ética profissional, a lealdade pode desencadear grandes efeitos positivos para a companhia. Afinal, contar com uma equipe de profissionais leais não apenas reduz o índice de absenteísmo como também diminui o </a:t>
            </a:r>
            <a:r>
              <a:rPr lang="pt-PT" sz="2400" b="1" i="0" u="none" strike="noStrike" dirty="0">
                <a:solidFill>
                  <a:schemeClr val="bg1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turnover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, visto que os melhores talentos do mercado são mantidos dentro da companhia por acreditarem em suas causas.</a:t>
            </a:r>
          </a:p>
        </p:txBody>
      </p:sp>
      <p:sp>
        <p:nvSpPr>
          <p:cNvPr id="2" name="Seta: Para Cima 1">
            <a:hlinkClick r:id="rId4" action="ppaction://hlinksldjump"/>
            <a:extLst>
              <a:ext uri="{FF2B5EF4-FFF2-40B4-BE49-F238E27FC236}">
                <a16:creationId xmlns:a16="http://schemas.microsoft.com/office/drawing/2014/main" id="{34FD5614-6FE6-9C51-CD4E-634A395F1BAB}"/>
              </a:ext>
            </a:extLst>
          </p:cNvPr>
          <p:cNvSpPr/>
          <p:nvPr/>
        </p:nvSpPr>
        <p:spPr>
          <a:xfrm>
            <a:off x="976745" y="5237018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112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13</a:t>
            </a:fld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39FE0E-9932-55A3-3E02-53D6C0B91225}"/>
              </a:ext>
            </a:extLst>
          </p:cNvPr>
          <p:cNvSpPr txBox="1">
            <a:spLocks/>
          </p:cNvSpPr>
          <p:nvPr/>
        </p:nvSpPr>
        <p:spPr>
          <a:xfrm>
            <a:off x="3415146" y="521734"/>
            <a:ext cx="4813300" cy="587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JUSTIÇA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0441FC-A60A-3105-969F-5C6C13E3EABE}"/>
              </a:ext>
            </a:extLst>
          </p:cNvPr>
          <p:cNvSpPr txBox="1"/>
          <p:nvPr/>
        </p:nvSpPr>
        <p:spPr>
          <a:xfrm>
            <a:off x="976745" y="1720840"/>
            <a:ext cx="1023851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A justiça é a pedra angular que deve sustentar as políticas internas, relações trabalhistas e demais questões que integrem os padrões de comportamentos almejados dentro de uma empresa. 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Colaboradores que se tratam com igualdade e aceitam a diversidade são compromissados com a ética profissional.</a:t>
            </a:r>
            <a:endParaRPr lang="pt-PT" sz="24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2" name="Seta: Para Cima 1">
            <a:hlinkClick r:id="rId3" action="ppaction://hlinksldjump"/>
            <a:extLst>
              <a:ext uri="{FF2B5EF4-FFF2-40B4-BE49-F238E27FC236}">
                <a16:creationId xmlns:a16="http://schemas.microsoft.com/office/drawing/2014/main" id="{176AA376-C9AB-D141-E89E-170FF628B9EB}"/>
              </a:ext>
            </a:extLst>
          </p:cNvPr>
          <p:cNvSpPr/>
          <p:nvPr/>
        </p:nvSpPr>
        <p:spPr>
          <a:xfrm>
            <a:off x="976745" y="5237018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00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14</a:t>
            </a:fld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39FE0E-9932-55A3-3E02-53D6C0B91225}"/>
              </a:ext>
            </a:extLst>
          </p:cNvPr>
          <p:cNvSpPr txBox="1">
            <a:spLocks/>
          </p:cNvSpPr>
          <p:nvPr/>
        </p:nvSpPr>
        <p:spPr>
          <a:xfrm>
            <a:off x="3415146" y="521734"/>
            <a:ext cx="4813300" cy="587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VIRTUDE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0441FC-A60A-3105-969F-5C6C13E3EABE}"/>
              </a:ext>
            </a:extLst>
          </p:cNvPr>
          <p:cNvSpPr txBox="1"/>
          <p:nvPr/>
        </p:nvSpPr>
        <p:spPr>
          <a:xfrm>
            <a:off x="976745" y="1720840"/>
            <a:ext cx="1023851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Virtude é um termo que pode ser descrito como a essência da excelência do ser humano ou o que o torna autêntico e pleno. 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Essa característica está ligada à conformidade com o ato de fazer sempre o que é certo diante de qualquer situação, mantendo a moralidade.</a:t>
            </a:r>
            <a:endParaRPr lang="pt-PT" sz="24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2" name="Seta: Para Cima 1">
            <a:hlinkClick r:id="rId3" action="ppaction://hlinksldjump"/>
            <a:extLst>
              <a:ext uri="{FF2B5EF4-FFF2-40B4-BE49-F238E27FC236}">
                <a16:creationId xmlns:a16="http://schemas.microsoft.com/office/drawing/2014/main" id="{71B8F595-7AAE-D674-DE12-160449D1572C}"/>
              </a:ext>
            </a:extLst>
          </p:cNvPr>
          <p:cNvSpPr/>
          <p:nvPr/>
        </p:nvSpPr>
        <p:spPr>
          <a:xfrm>
            <a:off x="976745" y="5237018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328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15</a:t>
            </a:fld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39FE0E-9932-55A3-3E02-53D6C0B91225}"/>
              </a:ext>
            </a:extLst>
          </p:cNvPr>
          <p:cNvSpPr txBox="1">
            <a:spLocks/>
          </p:cNvSpPr>
          <p:nvPr/>
        </p:nvSpPr>
        <p:spPr>
          <a:xfrm>
            <a:off x="3415146" y="521734"/>
            <a:ext cx="4813300" cy="587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SOLIDARIEDADE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0441FC-A60A-3105-969F-5C6C13E3EABE}"/>
              </a:ext>
            </a:extLst>
          </p:cNvPr>
          <p:cNvSpPr txBox="1"/>
          <p:nvPr/>
        </p:nvSpPr>
        <p:spPr>
          <a:xfrm>
            <a:off x="976745" y="1720840"/>
            <a:ext cx="1023851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Por fim, indivíduos solidários contribuem para que o todo seja beneficiado por meio da empatia. A solidariedade integra os princípios que orientam a convivência harmônica entre as pessoas que, no contexto profissional, impacta diretamente na realização do trabalho em equipe. Dessa forma, valores como gentileza e compaixão se mostram indispensáveis para a ética profissional, além de colaborar para o 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desenvolvimento da humildade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.</a:t>
            </a:r>
          </a:p>
        </p:txBody>
      </p:sp>
      <p:sp>
        <p:nvSpPr>
          <p:cNvPr id="2" name="Seta: Para Cima 1">
            <a:hlinkClick r:id="rId3" action="ppaction://hlinksldjump"/>
            <a:extLst>
              <a:ext uri="{FF2B5EF4-FFF2-40B4-BE49-F238E27FC236}">
                <a16:creationId xmlns:a16="http://schemas.microsoft.com/office/drawing/2014/main" id="{C0B8B8CE-1BD0-1392-2F8B-6BF99A6BF1A5}"/>
              </a:ext>
            </a:extLst>
          </p:cNvPr>
          <p:cNvSpPr/>
          <p:nvPr/>
        </p:nvSpPr>
        <p:spPr>
          <a:xfrm>
            <a:off x="976745" y="5237018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89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146" y="367846"/>
            <a:ext cx="4813300" cy="895218"/>
          </a:xfrm>
        </p:spPr>
        <p:txBody>
          <a:bodyPr rtlCol="0"/>
          <a:lstStyle/>
          <a:p>
            <a:pPr algn="ctr" rtl="0"/>
            <a:r>
              <a:rPr lang="pt-PT" sz="4400" b="1" dirty="0"/>
              <a:t>ÉTICA no Trabalho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16</a:t>
            </a:fld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0B86D7-C124-941B-3DE8-D0592DC72D27}"/>
              </a:ext>
            </a:extLst>
          </p:cNvPr>
          <p:cNvSpPr txBox="1"/>
          <p:nvPr/>
        </p:nvSpPr>
        <p:spPr>
          <a:xfrm>
            <a:off x="976745" y="1720840"/>
            <a:ext cx="10238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 ética deve ser entendida como um valor da organização, que assegura a sua sobrevivência, reputação e por conseguinte, bons resultados.</a:t>
            </a:r>
          </a:p>
          <a:p>
            <a:pPr algn="just"/>
            <a:r>
              <a:rPr lang="pt-P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 ética deve estar presente nas atitudes de cada um, seja numa multinacional ou microempresa.</a:t>
            </a:r>
          </a:p>
        </p:txBody>
      </p:sp>
    </p:spTree>
    <p:extLst>
      <p:ext uri="{BB962C8B-B14F-4D97-AF65-F5344CB8AC3E}">
        <p14:creationId xmlns:p14="http://schemas.microsoft.com/office/powerpoint/2010/main" val="2274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rtlCol="0"/>
          <a:lstStyle/>
          <a:p>
            <a:pPr algn="ctr" rtl="0"/>
            <a:r>
              <a:rPr lang="pt-P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</a:p>
        </p:txBody>
      </p:sp>
      <p:graphicFrame>
        <p:nvGraphicFramePr>
          <p:cNvPr id="10" name="Marcador de Posição de Conteúdo 2" descr="Listar Marcador de Posição de Conteúdo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543598"/>
              </p:ext>
            </p:extLst>
          </p:nvPr>
        </p:nvGraphicFramePr>
        <p:xfrm>
          <a:off x="4562476" y="365125"/>
          <a:ext cx="7317797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Marcador de Posição do Número do Diapositivo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pt-PT" dirty="0"/>
              <a:t>PÁGINA </a:t>
            </a:r>
            <a:fld id="{4A9B5881-4007-4345-955A-79C2656F0C49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709" y="762701"/>
            <a:ext cx="4813300" cy="895218"/>
          </a:xfrm>
        </p:spPr>
        <p:txBody>
          <a:bodyPr rtlCol="0"/>
          <a:lstStyle/>
          <a:p>
            <a:pPr algn="ctr" rtl="0"/>
            <a:r>
              <a:rPr lang="pt-PT" sz="4400" b="1" dirty="0"/>
              <a:t>ÉTICA - conceito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3</a:t>
            </a:fld>
            <a:endParaRPr lang="pt-PT" dirty="0"/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2E866E3-F385-AA25-3752-1E8256CF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72" y="1627910"/>
            <a:ext cx="9803844" cy="48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146" y="367846"/>
            <a:ext cx="4813300" cy="895218"/>
          </a:xfrm>
        </p:spPr>
        <p:txBody>
          <a:bodyPr rtlCol="0"/>
          <a:lstStyle/>
          <a:p>
            <a:pPr algn="ctr" rtl="0"/>
            <a:r>
              <a:rPr lang="pt-PT" sz="4400" b="1" dirty="0"/>
              <a:t>ÉTICA no Trabalho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4</a:t>
            </a:fld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0B86D7-C124-941B-3DE8-D0592DC72D27}"/>
              </a:ext>
            </a:extLst>
          </p:cNvPr>
          <p:cNvSpPr txBox="1"/>
          <p:nvPr/>
        </p:nvSpPr>
        <p:spPr>
          <a:xfrm>
            <a:off x="976745" y="1720840"/>
            <a:ext cx="10238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 ética deve ser entendida como um valor da organização, que assegura a sua sobrevivência, reputação e por conseguinte, bons resultados.</a:t>
            </a:r>
          </a:p>
          <a:p>
            <a:pPr algn="just"/>
            <a:r>
              <a:rPr lang="pt-P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 ética deve estar presente nas atitudes de cada um, seja numa multinacional ou microempresa.</a:t>
            </a:r>
          </a:p>
        </p:txBody>
      </p:sp>
    </p:spTree>
    <p:extLst>
      <p:ext uri="{BB962C8B-B14F-4D97-AF65-F5344CB8AC3E}">
        <p14:creationId xmlns:p14="http://schemas.microsoft.com/office/powerpoint/2010/main" val="20478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89292"/>
            <a:ext cx="10633364" cy="1051363"/>
          </a:xfrm>
        </p:spPr>
        <p:txBody>
          <a:bodyPr rtlCol="0"/>
          <a:lstStyle/>
          <a:p>
            <a:pPr algn="ctr" rtl="0"/>
            <a:r>
              <a:rPr lang="pt-PT" sz="4400" b="1" dirty="0"/>
              <a:t>Vantagens do uso da ÉTICA no Trabalho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5</a:t>
            </a:fld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0B86D7-C124-941B-3DE8-D0592DC72D27}"/>
              </a:ext>
            </a:extLst>
          </p:cNvPr>
          <p:cNvSpPr txBox="1"/>
          <p:nvPr/>
        </p:nvSpPr>
        <p:spPr>
          <a:xfrm>
            <a:off x="845127" y="1720837"/>
            <a:ext cx="10799618" cy="398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. Maior nível de produção na empresa;</a:t>
            </a:r>
          </a:p>
          <a:p>
            <a:endParaRPr lang="pt-PT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P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. Criação de um ambiente de trabalho harmonioso, respeitoso e agradável;</a:t>
            </a:r>
          </a:p>
          <a:p>
            <a:endParaRPr lang="pt-PT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PT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. Aumento do uso de confiança entre os funcionários.</a:t>
            </a:r>
          </a:p>
        </p:txBody>
      </p:sp>
    </p:spTree>
    <p:extLst>
      <p:ext uri="{BB962C8B-B14F-4D97-AF65-F5344CB8AC3E}">
        <p14:creationId xmlns:p14="http://schemas.microsoft.com/office/powerpoint/2010/main" val="392500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621252"/>
            <a:ext cx="10633364" cy="587441"/>
          </a:xfrm>
        </p:spPr>
        <p:txBody>
          <a:bodyPr rtlCol="0"/>
          <a:lstStyle/>
          <a:p>
            <a:pPr algn="ctr" rtl="0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da Ética profissional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6</a:t>
            </a:fld>
            <a:endParaRPr lang="pt-PT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3DAD41-D3FA-173F-6D71-3E790B069608}"/>
              </a:ext>
            </a:extLst>
          </p:cNvPr>
          <p:cNvSpPr/>
          <p:nvPr/>
        </p:nvSpPr>
        <p:spPr>
          <a:xfrm>
            <a:off x="782781" y="1690254"/>
            <a:ext cx="3782291" cy="1039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HONESTIDADE</a:t>
            </a:r>
            <a:endParaRPr lang="pt-P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A2255-BE5D-FF28-7A3D-6F5D07A60911}"/>
              </a:ext>
            </a:extLst>
          </p:cNvPr>
          <p:cNvSpPr/>
          <p:nvPr/>
        </p:nvSpPr>
        <p:spPr>
          <a:xfrm>
            <a:off x="2673925" y="2840179"/>
            <a:ext cx="3782291" cy="1039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RESPEITO</a:t>
            </a:r>
            <a:endParaRPr lang="pt-P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168000-69D4-FC69-0B35-85854E45BDEB}"/>
              </a:ext>
            </a:extLst>
          </p:cNvPr>
          <p:cNvSpPr/>
          <p:nvPr/>
        </p:nvSpPr>
        <p:spPr>
          <a:xfrm>
            <a:off x="4724399" y="4210407"/>
            <a:ext cx="3782291" cy="1039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JUSTIÇA</a:t>
            </a:r>
            <a:endParaRPr lang="pt-P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9FDCC6-7FB0-E447-456C-4E5E94EBE054}"/>
              </a:ext>
            </a:extLst>
          </p:cNvPr>
          <p:cNvSpPr/>
          <p:nvPr/>
        </p:nvSpPr>
        <p:spPr>
          <a:xfrm>
            <a:off x="5514108" y="1608502"/>
            <a:ext cx="3782291" cy="1039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ALTRUÍSMO</a:t>
            </a:r>
            <a:endParaRPr lang="pt-P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045721-5767-6FB4-B651-977CED8C36AA}"/>
              </a:ext>
            </a:extLst>
          </p:cNvPr>
          <p:cNvSpPr/>
          <p:nvPr/>
        </p:nvSpPr>
        <p:spPr>
          <a:xfrm>
            <a:off x="7072744" y="2913065"/>
            <a:ext cx="3782291" cy="1039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INTEGRIDADE</a:t>
            </a:r>
            <a:endParaRPr lang="pt-P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6CF489-8821-FDBA-6C3F-ADF944B1688F}"/>
              </a:ext>
            </a:extLst>
          </p:cNvPr>
          <p:cNvSpPr/>
          <p:nvPr/>
        </p:nvSpPr>
        <p:spPr>
          <a:xfrm>
            <a:off x="623453" y="3952156"/>
            <a:ext cx="3782291" cy="1039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LEALDADE</a:t>
            </a:r>
            <a:endParaRPr lang="pt-P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43D5D2-A305-3D68-43ED-2B0E8988A2D0}"/>
              </a:ext>
            </a:extLst>
          </p:cNvPr>
          <p:cNvSpPr/>
          <p:nvPr/>
        </p:nvSpPr>
        <p:spPr>
          <a:xfrm>
            <a:off x="2050474" y="5294673"/>
            <a:ext cx="3782291" cy="10390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VIRTUDE</a:t>
            </a:r>
            <a:endParaRPr lang="pt-P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E83102-D9B3-538F-976F-C8337A7754C3}"/>
              </a:ext>
            </a:extLst>
          </p:cNvPr>
          <p:cNvSpPr/>
          <p:nvPr/>
        </p:nvSpPr>
        <p:spPr>
          <a:xfrm>
            <a:off x="7869383" y="5163807"/>
            <a:ext cx="4045526" cy="10682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  <a:latin typeface="Comic Sans MS" panose="030F0702030302020204" pitchFamily="66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SOLIDARIEDADE</a:t>
            </a:r>
            <a:endParaRPr lang="pt-PT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146" y="521734"/>
            <a:ext cx="4813300" cy="587441"/>
          </a:xfrm>
        </p:spPr>
        <p:txBody>
          <a:bodyPr rtlCol="0"/>
          <a:lstStyle/>
          <a:p>
            <a:pPr algn="ctr" rtl="0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HONESTIDADE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7</a:t>
            </a:fld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0B86D7-C124-941B-3DE8-D0592DC72D27}"/>
              </a:ext>
            </a:extLst>
          </p:cNvPr>
          <p:cNvSpPr txBox="1"/>
          <p:nvPr/>
        </p:nvSpPr>
        <p:spPr>
          <a:xfrm>
            <a:off x="976745" y="1720840"/>
            <a:ext cx="1023851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honestidade não deve ser considerada um diferencial, mas sim uma postura básica que 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 fazer parte da formação e do caráter de todo ser humano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Um profissional honesto mantém a verdade independentemente da complexidade da situação. Portanto, essa característica deve ser incentivada sempre que possível.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ta: Para Cima 2">
            <a:hlinkClick r:id="rId3" action="ppaction://hlinksldjump"/>
            <a:extLst>
              <a:ext uri="{FF2B5EF4-FFF2-40B4-BE49-F238E27FC236}">
                <a16:creationId xmlns:a16="http://schemas.microsoft.com/office/drawing/2014/main" id="{6DE7279C-B9E5-5981-C8C2-07C85B315685}"/>
              </a:ext>
            </a:extLst>
          </p:cNvPr>
          <p:cNvSpPr/>
          <p:nvPr/>
        </p:nvSpPr>
        <p:spPr>
          <a:xfrm>
            <a:off x="976745" y="5237018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7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8</a:t>
            </a:fld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39FE0E-9932-55A3-3E02-53D6C0B91225}"/>
              </a:ext>
            </a:extLst>
          </p:cNvPr>
          <p:cNvSpPr txBox="1">
            <a:spLocks/>
          </p:cNvSpPr>
          <p:nvPr/>
        </p:nvSpPr>
        <p:spPr>
          <a:xfrm>
            <a:off x="3415146" y="521734"/>
            <a:ext cx="4813300" cy="587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ALTRUÍSMO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0441FC-A60A-3105-969F-5C6C13E3EABE}"/>
              </a:ext>
            </a:extLst>
          </p:cNvPr>
          <p:cNvSpPr txBox="1"/>
          <p:nvPr/>
        </p:nvSpPr>
        <p:spPr>
          <a:xfrm>
            <a:off x="976745" y="1720840"/>
            <a:ext cx="1023851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preocupação com os interesses alheios de forma positiva e espontânea, isto é, o altruísmo, gera valores imensuráveis para a organização como um todo e faz parte de toda uma cultura baseada na ética profissional.</a:t>
            </a:r>
          </a:p>
        </p:txBody>
      </p:sp>
      <p:sp>
        <p:nvSpPr>
          <p:cNvPr id="9" name="Seta: Para Cima 8">
            <a:hlinkClick r:id="rId3" action="ppaction://hlinksldjump"/>
            <a:extLst>
              <a:ext uri="{FF2B5EF4-FFF2-40B4-BE49-F238E27FC236}">
                <a16:creationId xmlns:a16="http://schemas.microsoft.com/office/drawing/2014/main" id="{CD602801-D166-BEFC-2E36-DDA9123C371C}"/>
              </a:ext>
            </a:extLst>
          </p:cNvPr>
          <p:cNvSpPr/>
          <p:nvPr/>
        </p:nvSpPr>
        <p:spPr>
          <a:xfrm>
            <a:off x="976745" y="5237018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328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pt-PT"/>
              <a:t>PÁGINA </a:t>
            </a:r>
            <a:fld id="{4A9B5881-4007-4345-955A-79C2656F0C49}" type="slidenum">
              <a:rPr lang="pt-PT" smtClean="0"/>
              <a:pPr rtl="0"/>
              <a:t>9</a:t>
            </a:fld>
            <a:endParaRPr lang="pt-PT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39FE0E-9932-55A3-3E02-53D6C0B91225}"/>
              </a:ext>
            </a:extLst>
          </p:cNvPr>
          <p:cNvSpPr txBox="1">
            <a:spLocks/>
          </p:cNvSpPr>
          <p:nvPr/>
        </p:nvSpPr>
        <p:spPr>
          <a:xfrm>
            <a:off x="3415146" y="521734"/>
            <a:ext cx="4813300" cy="587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RESPEITO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0441FC-A60A-3105-969F-5C6C13E3EABE}"/>
              </a:ext>
            </a:extLst>
          </p:cNvPr>
          <p:cNvSpPr txBox="1"/>
          <p:nvPr/>
        </p:nvSpPr>
        <p:spPr>
          <a:xfrm>
            <a:off x="976745" y="1720840"/>
            <a:ext cx="10238510" cy="280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Qualquer relação saudável entre dois ou mais indivíduos é totalmente fundamentada no respeito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. Basicamente, o respeito traduz um sentimento de apreço e preocupação com o </a:t>
            </a:r>
            <a:r>
              <a:rPr lang="pt-PT" sz="2400" b="1" i="0" dirty="0">
                <a:solidFill>
                  <a:schemeClr val="bg1"/>
                </a:solidFill>
                <a:effectLst/>
                <a:latin typeface="-apple-system"/>
              </a:rPr>
              <a:t>bem-estar do próximo</a:t>
            </a:r>
            <a:r>
              <a:rPr lang="pt-PT" sz="2400" b="0" i="0" dirty="0">
                <a:solidFill>
                  <a:schemeClr val="bg1"/>
                </a:solidFill>
                <a:effectLst/>
                <a:latin typeface="-apple-system"/>
              </a:rPr>
              <a:t>. Dentro do contexto da ética profissional, essa característica assume duas variantes: o respeito à legislação e o respeito ao próximo.</a:t>
            </a:r>
            <a:endParaRPr 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: Para Cima 1">
            <a:hlinkClick r:id="rId3" action="ppaction://hlinksldjump"/>
            <a:extLst>
              <a:ext uri="{FF2B5EF4-FFF2-40B4-BE49-F238E27FC236}">
                <a16:creationId xmlns:a16="http://schemas.microsoft.com/office/drawing/2014/main" id="{31113C6B-22BA-6777-E7FC-CD1A911F1A0F}"/>
              </a:ext>
            </a:extLst>
          </p:cNvPr>
          <p:cNvSpPr/>
          <p:nvPr/>
        </p:nvSpPr>
        <p:spPr>
          <a:xfrm>
            <a:off x="976745" y="5237018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0262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9026_TF67543618_Win32" id="{090AC7A4-D116-41A2-A62C-667BDF32EE24}" vid="{4FF6BCE3-ED16-4B6D-9E1B-F3C60737856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Dar formação empresarial</Template>
  <TotalTime>132</TotalTime>
  <Words>793</Words>
  <Application>Microsoft Office PowerPoint</Application>
  <PresentationFormat>Ecrã Panorâmico</PresentationFormat>
  <Paragraphs>81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Comic Sans MS</vt:lpstr>
      <vt:lpstr>Wingdings</vt:lpstr>
      <vt:lpstr>Tema do Office</vt:lpstr>
      <vt:lpstr>ÉTICA PROFESSIONAL  no ambiente de trabalho</vt:lpstr>
      <vt:lpstr>ÉTICA</vt:lpstr>
      <vt:lpstr>ÉTICA - conceito</vt:lpstr>
      <vt:lpstr>ÉTICA no Trabalho</vt:lpstr>
      <vt:lpstr>Vantagens do uso da ÉTICA no Trabalho</vt:lpstr>
      <vt:lpstr>Características da Ética profissional</vt:lpstr>
      <vt:lpstr>HONESTIDADE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ÉTICA no Trabalho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ÉTICA PROFESSIONAL  no ambiente de trabalho</dc:title>
  <dc:creator>pedro oliveira</dc:creator>
  <cp:lastModifiedBy>pedro oliveira</cp:lastModifiedBy>
  <cp:revision>1</cp:revision>
  <dcterms:created xsi:type="dcterms:W3CDTF">2023-10-31T22:34:16Z</dcterms:created>
  <dcterms:modified xsi:type="dcterms:W3CDTF">2023-11-01T00:46:18Z</dcterms:modified>
</cp:coreProperties>
</file>