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7" r:id="rId2"/>
    <p:sldId id="257" r:id="rId3"/>
    <p:sldId id="296" r:id="rId4"/>
    <p:sldId id="283" r:id="rId5"/>
    <p:sldId id="297" r:id="rId6"/>
    <p:sldId id="286" r:id="rId7"/>
    <p:sldId id="298" r:id="rId8"/>
    <p:sldId id="299" r:id="rId9"/>
    <p:sldId id="300" r:id="rId10"/>
    <p:sldId id="301" r:id="rId11"/>
    <p:sldId id="302" r:id="rId12"/>
    <p:sldId id="304" r:id="rId13"/>
    <p:sldId id="289" r:id="rId14"/>
    <p:sldId id="305" r:id="rId15"/>
    <p:sldId id="306" r:id="rId16"/>
    <p:sldId id="307" r:id="rId17"/>
    <p:sldId id="295" r:id="rId18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047"/>
    <a:srgbClr val="0B2B41"/>
    <a:srgbClr val="114263"/>
    <a:srgbClr val="401918"/>
    <a:srgbClr val="731F1C"/>
    <a:srgbClr val="AB678E"/>
    <a:srgbClr val="B2606E"/>
    <a:srgbClr val="CA929B"/>
    <a:srgbClr val="248CD2"/>
    <a:srgbClr val="C8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89" autoAdjust="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F3D1D01A-5516-4E1C-9A6D-D9EF8C203F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0087A2D-9F8F-45E9-B127-C2407E7953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A4FC01-73A6-44D9-A0A5-D1C5C5976C9E}" type="datetime1">
              <a:rPr lang="pt-PT" smtClean="0"/>
              <a:t>01/11/2023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0515058-9F03-4AC5-A723-3D23E2772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86E583C-77B5-479A-A9CA-17DC816BC6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3D57C9-54A6-4BAA-A5CD-C535F9370C4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036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8F45587-9674-4F4E-BC68-33F7428B2389}" type="datetime1">
              <a:rPr lang="pt-PT" noProof="0" smtClean="0"/>
              <a:t>01/11/2023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F82289-BCFD-4053-9D06-A9140C63A457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449475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2187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6661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1263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3019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5649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3492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5960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902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593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34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898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9084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168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1523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481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7899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F82289-BCFD-4053-9D06-A9140C63A457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8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Inserir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pt-PT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pt-PT" noProof="0"/>
              <a:t>Subtítulo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_Importan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noProof="0"/>
              <a:t>Inserir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sp>
        <p:nvSpPr>
          <p:cNvPr id="13" name="Marcador de Posição do Texto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17" name="Marcador de Posição da Imagem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 rtl="0"/>
            <a:r>
              <a:rPr lang="pt-PT" noProof="0"/>
              <a:t>Inserir Imagem</a:t>
            </a:r>
          </a:p>
        </p:txBody>
      </p:sp>
      <p:sp>
        <p:nvSpPr>
          <p:cNvPr id="20" name="Marcador de Posição do Número do Diapositivo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5" name="Marcador de Posição do Número do Diapositivo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a Imagem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pt-PT" noProof="0"/>
              <a:t>Inserir Imagem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 rtl="0"/>
            <a:r>
              <a:rPr lang="pt-PT" noProof="0"/>
              <a:t>TÍTULO</a:t>
            </a:r>
          </a:p>
        </p:txBody>
      </p:sp>
      <p:sp>
        <p:nvSpPr>
          <p:cNvPr id="17" name="Marcador de Posição do Texto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PT" noProof="0"/>
              <a:t>Nome</a:t>
            </a:r>
          </a:p>
        </p:txBody>
      </p:sp>
      <p:sp>
        <p:nvSpPr>
          <p:cNvPr id="18" name="Marcador de Posição do Texto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PT" noProof="0"/>
              <a:t>Telefone</a:t>
            </a:r>
          </a:p>
        </p:txBody>
      </p:sp>
      <p:sp>
        <p:nvSpPr>
          <p:cNvPr id="19" name="Marcador de Posição do Texto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PT" noProof="0"/>
              <a:t>E-mail</a:t>
            </a:r>
          </a:p>
        </p:txBody>
      </p:sp>
      <p:sp>
        <p:nvSpPr>
          <p:cNvPr id="20" name="Marcador de Posição do Texto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PT" noProof="0"/>
              <a:t>Site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28" name="Marcador de Posição de Conteúdo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29" name="Marcador de Posição de Conteúdo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30" name="Marcador de Posição de Conteúdo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pt-PT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pt-PT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pt-PT" noProof="0"/>
              <a:t>Subtítulo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pt-PT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pt-PT" noProof="0"/>
              <a:t>Subtítulo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  <p:sp>
        <p:nvSpPr>
          <p:cNvPr id="9" name="Marcador de Posição de Conteúdo 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3186" y="1825625"/>
            <a:ext cx="10815864" cy="4351338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  <p:sp>
        <p:nvSpPr>
          <p:cNvPr id="9" name="Marcador de Posição de Conteúdo 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33186" y="1825625"/>
            <a:ext cx="5386614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10" name="Marcador de Posição de Conteúdo 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27685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  <p:sp>
        <p:nvSpPr>
          <p:cNvPr id="9" name="Marcador de Posição do Texto 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3186" y="1681163"/>
            <a:ext cx="533214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10" name="Marcador de Posição do Texto 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27685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11" name="Marcador de Posição de Conteúdo 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3186" y="2505075"/>
            <a:ext cx="5332147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12" name="Marcador de Posição de Conteúdo 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27685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  <p:sp>
        <p:nvSpPr>
          <p:cNvPr id="9" name="Marcador de Posição do Texto 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10" name="Marcador de Posição de Conteúdo 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265862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Inserir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pt-PT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pt-PT" noProof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0" name="Marcador de Posição do Texto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11" name="Marcador de Posição da Imagem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a Imagem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Inserir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 rtl="0"/>
            <a:r>
              <a:rPr lang="pt-PT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PT" noProof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e Secçã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a Imagem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noProof="0"/>
              <a:t>Inserir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PT" noProof="0"/>
              <a:t>Clique para editar o estilo de título do Modelo Global</a:t>
            </a:r>
            <a:endParaRPr lang="pt-pt" noProof="0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pt-PT" noProof="0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Conten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a Imagem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pt-PT" noProof="0"/>
              <a:t>Inserir Imagem</a:t>
            </a:r>
          </a:p>
        </p:txBody>
      </p:sp>
      <p:sp>
        <p:nvSpPr>
          <p:cNvPr id="14" name="Marcador de Posição do Texto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13" name="Marcador de Posição do Texto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sp>
        <p:nvSpPr>
          <p:cNvPr id="16" name="Marcador de Posição de Conteúdo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17" name="Marcador de Posição de Conteúdo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18" name="Marcador de Posição do Número do Diapositivo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Content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a Imagem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pt-PT" noProof="0"/>
              <a:t>Inserir Imagem</a:t>
            </a:r>
          </a:p>
        </p:txBody>
      </p:sp>
      <p:sp>
        <p:nvSpPr>
          <p:cNvPr id="14" name="Marcador de Posição do Texto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13" name="Marcador de Posição do Texto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sp>
        <p:nvSpPr>
          <p:cNvPr id="16" name="Marcador de Posição de Conteúdo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17" name="Marcador de Posição de Conteúdo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8" name="Marcador de Posição do Texto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10" name="Marcador de Posição de Conteúdo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11" name="Marcador de Posição do Número do Diapositivo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Content_2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a Imagem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pt-PT" noProof="0"/>
              <a:t>Inserir Imagem</a:t>
            </a:r>
          </a:p>
        </p:txBody>
      </p:sp>
      <p:sp>
        <p:nvSpPr>
          <p:cNvPr id="13" name="Marcador de Posição do Texto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sp>
        <p:nvSpPr>
          <p:cNvPr id="16" name="Marcador de Posição de Conteúdo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11" name="Marcador de Posição do Texto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12" name="Marcador de Posição de Conteúdo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15" name="Marcador de Posição do Número do Diapositivo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Content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a Imagem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pt-PT" noProof="0"/>
              <a:t>Inserir Imagem</a:t>
            </a:r>
          </a:p>
        </p:txBody>
      </p:sp>
      <p:sp>
        <p:nvSpPr>
          <p:cNvPr id="13" name="Marcador de Posição do Texto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sp>
        <p:nvSpPr>
          <p:cNvPr id="16" name="Marcador de Posição de Conteúdo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sp>
        <p:nvSpPr>
          <p:cNvPr id="8" name="Marcador de Posição do Número do Diapositivo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o Texto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pt-PT" noProof="0"/>
              <a:t>Clique para editar o estilo do título do Modelo Global</a:t>
            </a:r>
          </a:p>
        </p:txBody>
      </p:sp>
      <p:sp>
        <p:nvSpPr>
          <p:cNvPr id="16" name="Marcador de Posição de Conteúdo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pt-PT" noProof="0"/>
              <a:t>Ícone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/>
            </a:p>
          </p:txBody>
        </p:sp>
      </p:grpSp>
      <p:sp>
        <p:nvSpPr>
          <p:cNvPr id="15" name="Marcador de Posição do Número do Diapositivo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noProof="0" smtClean="0">
                <a:solidFill>
                  <a:schemeClr val="bg1"/>
                </a:solidFill>
              </a:rPr>
              <a:pPr algn="ctr" rtl="0"/>
              <a:t>‹nº›</a:t>
            </a:fld>
            <a:endParaRPr lang="pt-PT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Número do Diapositivo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 rtl="0"/>
            <a:fld id="{817179DE-9BF3-494C-804F-0C7C90AC8700}" type="slidenum">
              <a:rPr lang="pt-PT" noProof="0" smtClean="0"/>
              <a:pPr algn="ctr" rtl="0"/>
              <a:t>‹nº›</a:t>
            </a:fld>
            <a:endParaRPr lang="pt-PT" noProof="0"/>
          </a:p>
        </p:txBody>
      </p:sp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Posição da Imagem 19" descr="grupo de estudantes numa mesa a estudar na biblioteca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5725" y="2948368"/>
            <a:ext cx="8879682" cy="2300288"/>
            <a:chOff x="0" y="0"/>
            <a:chExt cx="6957056" cy="6858000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1150750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600"/>
              <a:ext cx="6957056" cy="5892799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</p:grpSp>
      <p:sp>
        <p:nvSpPr>
          <p:cNvPr id="31" name="Título 30" descr="título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95" y="3281551"/>
            <a:ext cx="6942030" cy="1633919"/>
          </a:xfrm>
        </p:spPr>
        <p:txBody>
          <a:bodyPr rtlCol="0"/>
          <a:lstStyle/>
          <a:p>
            <a:pPr algn="ctr" fontAlgn="auto">
              <a:lnSpc>
                <a:spcPct val="200000"/>
              </a:lnSpc>
            </a:pPr>
            <a:r>
              <a:rPr lang="pt-PT" sz="2800" b="1" i="0" dirty="0">
                <a:effectLst/>
                <a:latin typeface="Comic Sans MS" panose="030F0702030302020204" pitchFamily="66" charset="0"/>
              </a:rPr>
              <a:t>Ética e Responsabilidade na Era Digital: Desafios e Práticas</a:t>
            </a:r>
          </a:p>
        </p:txBody>
      </p:sp>
    </p:spTree>
    <p:extLst>
      <p:ext uri="{BB962C8B-B14F-4D97-AF65-F5344CB8AC3E}">
        <p14:creationId xmlns:p14="http://schemas.microsoft.com/office/powerpoint/2010/main" val="236657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Marcador de Posição de Conteúdo 79" descr="Livro Aberto">
            <a:extLst>
              <a:ext uri="{FF2B5EF4-FFF2-40B4-BE49-F238E27FC236}">
                <a16:creationId xmlns:a16="http://schemas.microsoft.com/office/drawing/2014/main" id="{EBEE0E99-191F-4498-9399-4BA8BCD3E66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0562" y="462039"/>
            <a:ext cx="548640" cy="548640"/>
          </a:xfrm>
        </p:spPr>
      </p:pic>
      <p:sp>
        <p:nvSpPr>
          <p:cNvPr id="16" name="Marcador de Posição do Texto 15" descr="conteúdo do diapositivo">
            <a:extLst>
              <a:ext uri="{FF2B5EF4-FFF2-40B4-BE49-F238E27FC236}">
                <a16:creationId xmlns:a16="http://schemas.microsoft.com/office/drawing/2014/main" id="{5336101E-D654-46D8-A983-BF46C5D865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6387" y="526333"/>
            <a:ext cx="9432131" cy="4781473"/>
          </a:xfrm>
        </p:spPr>
        <p:txBody>
          <a:bodyPr rtlCol="0"/>
          <a:lstStyle/>
          <a:p>
            <a:pPr algn="just" fontAlgn="auto">
              <a:lnSpc>
                <a:spcPct val="150000"/>
              </a:lnSpc>
            </a:pPr>
            <a:r>
              <a:rPr lang="pt-PT" sz="2400" b="0" i="0" dirty="0">
                <a:effectLst/>
                <a:latin typeface="Comic Sans MS" panose="030F0702030302020204" pitchFamily="66" charset="0"/>
              </a:rPr>
              <a:t>A Tecnologia de Informação desempenha um papel crucial na criação e manutenção de sistemas que impactam diretamente a sociedade. </a:t>
            </a:r>
          </a:p>
          <a:p>
            <a:pPr algn="just" fontAlgn="auto">
              <a:lnSpc>
                <a:spcPct val="150000"/>
              </a:lnSpc>
            </a:pPr>
            <a:r>
              <a:rPr lang="pt-PT" sz="2400" b="0" i="0" dirty="0">
                <a:effectLst/>
                <a:latin typeface="Comic Sans MS" panose="030F0702030302020204" pitchFamily="66" charset="0"/>
              </a:rPr>
              <a:t>Os profissionais enfrentam dilemas éticos ao equilibrar as demandas comerciais e preocupações sociais. É crucial considerar o impacto das suas decisões e ações em diferentes partes interessadas, abordando questões como segurança, acessibilidade, sustentabilidade e inclusão.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4775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Posição da Imagem 19" descr="grupo de estudantes numa mesa a estudar na biblioteca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57313" y="4870036"/>
            <a:ext cx="7654003" cy="1623632"/>
            <a:chOff x="0" y="0"/>
            <a:chExt cx="6170508" cy="6858000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678704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598"/>
              <a:ext cx="6029832" cy="5832264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</p:grpSp>
      <p:sp>
        <p:nvSpPr>
          <p:cNvPr id="31" name="Título 30" descr="título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882" y="5203220"/>
            <a:ext cx="6570555" cy="690374"/>
          </a:xfrm>
        </p:spPr>
        <p:txBody>
          <a:bodyPr rtlCol="0"/>
          <a:lstStyle/>
          <a:p>
            <a:pPr algn="l" fontAlgn="auto"/>
            <a:r>
              <a:rPr lang="pt-PT" sz="2400" b="1" i="1" dirty="0">
                <a:latin typeface="Comic Sans MS" panose="030F0702030302020204" pitchFamily="66" charset="0"/>
              </a:rPr>
              <a:t>CIBERSEGURANÇA</a:t>
            </a:r>
            <a:endParaRPr lang="pt-PT" sz="2400" b="1" i="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8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vista aérea de um rapaz sentado ao seu portátil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12"/>
          <a:stretch/>
        </p:blipFill>
        <p:spPr>
          <a:xfrm>
            <a:off x="7393781" y="0"/>
            <a:ext cx="4798219" cy="6858000"/>
          </a:xfrm>
        </p:spPr>
      </p:pic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3104" y="410800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44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12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3" name="Título 1" descr="título">
            <a:extLst>
              <a:ext uri="{FF2B5EF4-FFF2-40B4-BE49-F238E27FC236}">
                <a16:creationId xmlns:a16="http://schemas.microsoft.com/office/drawing/2014/main" id="{EE813CA9-6976-EEA2-5683-0C35CBAEE855}"/>
              </a:ext>
            </a:extLst>
          </p:cNvPr>
          <p:cNvSpPr txBox="1">
            <a:spLocks/>
          </p:cNvSpPr>
          <p:nvPr/>
        </p:nvSpPr>
        <p:spPr>
          <a:xfrm>
            <a:off x="242887" y="959440"/>
            <a:ext cx="7150894" cy="5229905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A segurança cibernética é um desafio da </a:t>
            </a:r>
            <a:r>
              <a:rPr lang="pt-PT" sz="2400" b="0" i="0" dirty="0">
                <a:effectLst/>
                <a:latin typeface="Comic Sans MS" panose="030F0702030302020204" pitchFamily="66" charset="0"/>
              </a:rPr>
              <a:t>Tecnologia de Informação</a:t>
            </a:r>
            <a:r>
              <a:rPr lang="pt-PT" b="0" i="0" dirty="0">
                <a:effectLst/>
                <a:latin typeface="Comic Sans MS" panose="030F0702030302020204" pitchFamily="66" charset="0"/>
              </a:rPr>
              <a:t>, os profissionais têm a responsabilidade de proteger sistemas, redes e dados, contra a possíveis ataques e invasões. </a:t>
            </a:r>
          </a:p>
          <a:p>
            <a:pPr algn="just">
              <a:lnSpc>
                <a:spcPct val="150000"/>
              </a:lnSpc>
            </a:pPr>
            <a:endParaRPr lang="pt-PT" b="0" i="0" dirty="0">
              <a:effectLst/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A ética profissional exige que os especialistas ajam de maneira íntegra, cumprindo os mais altos padrões de segurança e proteção, ao mesmo tempo, em que se abstenham de práticas prejudiciais e ilegais.</a:t>
            </a:r>
            <a:endParaRPr lang="pt-P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6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Marcador de Posição da Imagem 16" descr="grande plano de relógio">
            <a:extLst>
              <a:ext uri="{FF2B5EF4-FFF2-40B4-BE49-F238E27FC236}">
                <a16:creationId xmlns:a16="http://schemas.microsoft.com/office/drawing/2014/main" id="{83B20FBB-8217-4FB0-BC35-E49BA925255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6275" y="0"/>
            <a:ext cx="7705725" cy="6858000"/>
          </a:xfrm>
        </p:spPr>
      </p:pic>
      <p:pic>
        <p:nvPicPr>
          <p:cNvPr id="5" name="Marcador de Posição da Imagem 4" descr="rapariga com auscultadores, uma agenda e uma pilha de pastas/livros">
            <a:extLst>
              <a:ext uri="{FF2B5EF4-FFF2-40B4-BE49-F238E27FC236}">
                <a16:creationId xmlns:a16="http://schemas.microsoft.com/office/drawing/2014/main" id="{68B6FFC1-6A21-4DAC-82BC-F2966925C16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812127" cy="685800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2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C2827A65-383D-4D68-9F51-F76C2370BF65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13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0222D5C7-3EFF-855D-63BC-A9A459CAB0C9}"/>
              </a:ext>
            </a:extLst>
          </p:cNvPr>
          <p:cNvSpPr/>
          <p:nvPr/>
        </p:nvSpPr>
        <p:spPr>
          <a:xfrm>
            <a:off x="806158" y="3891342"/>
            <a:ext cx="6812127" cy="1623632"/>
          </a:xfrm>
          <a:prstGeom prst="parallelogram">
            <a:avLst>
              <a:gd name="adj" fmla="val 32713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grpSp>
        <p:nvGrpSpPr>
          <p:cNvPr id="18" name="Grupo 2">
            <a:extLst>
              <a:ext uri="{FF2B5EF4-FFF2-40B4-BE49-F238E27FC236}">
                <a16:creationId xmlns:a16="http://schemas.microsoft.com/office/drawing/2014/main" id="{8B13C455-3D30-9FFC-5FEB-1D2FB0C46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3655" y="3929238"/>
            <a:ext cx="7706211" cy="1623632"/>
            <a:chOff x="-42089" y="0"/>
            <a:chExt cx="6212597" cy="6858000"/>
          </a:xfrm>
        </p:grpSpPr>
        <p:sp>
          <p:nvSpPr>
            <p:cNvPr id="19" name="Paralelogramo 18">
              <a:extLst>
                <a:ext uri="{FF2B5EF4-FFF2-40B4-BE49-F238E27FC236}">
                  <a16:creationId xmlns:a16="http://schemas.microsoft.com/office/drawing/2014/main" id="{04C64B26-4BF4-6D0B-BE35-0CE141CFBF52}"/>
                </a:ext>
              </a:extLst>
            </p:cNvPr>
            <p:cNvSpPr/>
            <p:nvPr/>
          </p:nvSpPr>
          <p:spPr>
            <a:xfrm>
              <a:off x="678704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20" name="Forma Livre: Forma 9">
              <a:extLst>
                <a:ext uri="{FF2B5EF4-FFF2-40B4-BE49-F238E27FC236}">
                  <a16:creationId xmlns:a16="http://schemas.microsoft.com/office/drawing/2014/main" id="{5140EB03-E31C-32DC-87AE-0EB73C01AACF}"/>
                </a:ext>
              </a:extLst>
            </p:cNvPr>
            <p:cNvSpPr/>
            <p:nvPr/>
          </p:nvSpPr>
          <p:spPr>
            <a:xfrm flipH="1" flipV="1">
              <a:off x="-42089" y="307877"/>
              <a:ext cx="6029832" cy="5832264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</p:grpSp>
      <p:sp>
        <p:nvSpPr>
          <p:cNvPr id="21" name="Título 30" descr="título">
            <a:extLst>
              <a:ext uri="{FF2B5EF4-FFF2-40B4-BE49-F238E27FC236}">
                <a16:creationId xmlns:a16="http://schemas.microsoft.com/office/drawing/2014/main" id="{19A22EFC-1CE4-1C16-764A-9CB283673CF6}"/>
              </a:ext>
            </a:extLst>
          </p:cNvPr>
          <p:cNvSpPr txBox="1">
            <a:spLocks/>
          </p:cNvSpPr>
          <p:nvPr/>
        </p:nvSpPr>
        <p:spPr>
          <a:xfrm>
            <a:off x="1588130" y="4413385"/>
            <a:ext cx="6570555" cy="690374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GB" sz="2400" kern="1200" dirty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pt-PT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PROPRIEDADE INTELECTUAL E PLÁGIO</a:t>
            </a:r>
            <a:endParaRPr lang="pt-PT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3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vista aérea de um rapaz sentado ao seu portátil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12"/>
          <a:stretch/>
        </p:blipFill>
        <p:spPr>
          <a:xfrm>
            <a:off x="7393781" y="0"/>
            <a:ext cx="4798219" cy="6858000"/>
          </a:xfrm>
        </p:spPr>
      </p:pic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3104" y="410800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44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14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3" name="Título 1" descr="título">
            <a:extLst>
              <a:ext uri="{FF2B5EF4-FFF2-40B4-BE49-F238E27FC236}">
                <a16:creationId xmlns:a16="http://schemas.microsoft.com/office/drawing/2014/main" id="{EE813CA9-6976-EEA2-5683-0C35CBAEE855}"/>
              </a:ext>
            </a:extLst>
          </p:cNvPr>
          <p:cNvSpPr txBox="1">
            <a:spLocks/>
          </p:cNvSpPr>
          <p:nvPr/>
        </p:nvSpPr>
        <p:spPr>
          <a:xfrm>
            <a:off x="242887" y="959440"/>
            <a:ext cx="7150894" cy="5229905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A inovação é um pilar fundamental, que impulsiona o avanço tecnológico, no entanto, a propriedade intelectual e o plágio são questões éticas que permeiam essa área. </a:t>
            </a:r>
          </a:p>
          <a:p>
            <a:pPr algn="just">
              <a:lnSpc>
                <a:spcPct val="150000"/>
              </a:lnSpc>
            </a:pPr>
            <a:endParaRPr lang="pt-PT" b="0" i="0" dirty="0">
              <a:effectLst/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Os profissionais desta área, devem respeitar os direitos autorais, evitar a apropriação indevida de ideias e o uso não autorizado de propriedade intelectual. </a:t>
            </a:r>
            <a:endParaRPr lang="pt-P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49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vista aérea de um rapaz sentado ao seu portátil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12"/>
          <a:stretch/>
        </p:blipFill>
        <p:spPr>
          <a:xfrm>
            <a:off x="7393781" y="0"/>
            <a:ext cx="4798219" cy="6858000"/>
          </a:xfrm>
        </p:spPr>
      </p:pic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3104" y="410800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44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15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3" name="Título 1" descr="título">
            <a:extLst>
              <a:ext uri="{FF2B5EF4-FFF2-40B4-BE49-F238E27FC236}">
                <a16:creationId xmlns:a16="http://schemas.microsoft.com/office/drawing/2014/main" id="{EE813CA9-6976-EEA2-5683-0C35CBAEE855}"/>
              </a:ext>
            </a:extLst>
          </p:cNvPr>
          <p:cNvSpPr txBox="1">
            <a:spLocks/>
          </p:cNvSpPr>
          <p:nvPr/>
        </p:nvSpPr>
        <p:spPr>
          <a:xfrm>
            <a:off x="242887" y="959440"/>
            <a:ext cx="7150894" cy="5229905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Ao promover uma cultura de respeito dos direitos de autoria e conhecimento, essas questões ganham nova relevância ética, estimulando a criatividade e a colaboração responsável.</a:t>
            </a:r>
          </a:p>
          <a:p>
            <a:pPr algn="just">
              <a:lnSpc>
                <a:spcPct val="150000"/>
              </a:lnSpc>
            </a:pPr>
            <a:endParaRPr lang="pt-PT" b="0" i="0" dirty="0">
              <a:effectLst/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Os profissionais enfrentam desafios complexos e dilemas éticos relacionados à privacidade, viés algorítmico, responsabilidade social, cibe segurança e propriedade intelectual. </a:t>
            </a:r>
            <a:endParaRPr lang="pt-P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41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vista aérea de um rapaz sentado ao seu portátil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12"/>
          <a:stretch/>
        </p:blipFill>
        <p:spPr>
          <a:xfrm>
            <a:off x="7393781" y="0"/>
            <a:ext cx="4798219" cy="6858000"/>
          </a:xfrm>
        </p:spPr>
      </p:pic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3104" y="410800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44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16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3" name="Título 1" descr="título">
            <a:extLst>
              <a:ext uri="{FF2B5EF4-FFF2-40B4-BE49-F238E27FC236}">
                <a16:creationId xmlns:a16="http://schemas.microsoft.com/office/drawing/2014/main" id="{EE813CA9-6976-EEA2-5683-0C35CBAEE855}"/>
              </a:ext>
            </a:extLst>
          </p:cNvPr>
          <p:cNvSpPr txBox="1">
            <a:spLocks/>
          </p:cNvSpPr>
          <p:nvPr/>
        </p:nvSpPr>
        <p:spPr>
          <a:xfrm>
            <a:off x="242887" y="959440"/>
            <a:ext cx="7150894" cy="5229905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Promover esta conduta é fundamental para assegurar o uso responsável e benéfico da tecnologia, minimizando potenciais danos e maximizando os impactos positivos na sociedade.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latin typeface="Comic Sans MS" panose="030F0702030302020204" pitchFamily="66" charset="0"/>
              </a:rPr>
              <a:t>Os profissionais de Tecnologia da Informação</a:t>
            </a:r>
            <a:r>
              <a:rPr lang="pt-PT" b="0" i="0" dirty="0">
                <a:effectLst/>
                <a:latin typeface="Comic Sans MS" panose="030F0702030302020204" pitchFamily="66" charset="0"/>
              </a:rPr>
              <a:t> têm a oportunidade de moldar um futuro tecnológico mais ético e sustentável, guiados pelos princípios fundamentais da responsabilidade e do respeito aos direitos humanos.</a:t>
            </a:r>
            <a:endParaRPr lang="pt-P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79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ção da Imagem 5" descr="Um grupo de pessoas sentadas à volta de uma mesa de madeira&#10;">
            <a:extLst>
              <a:ext uri="{FF2B5EF4-FFF2-40B4-BE49-F238E27FC236}">
                <a16:creationId xmlns:a16="http://schemas.microsoft.com/office/drawing/2014/main" id="{D48306FF-9A46-43AC-BC11-DE5D9F2D183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</p:spPr>
      </p:pic>
      <p:sp>
        <p:nvSpPr>
          <p:cNvPr id="52" name="Retângulo 51">
            <a:extLst>
              <a:ext uri="{FF2B5EF4-FFF2-40B4-BE49-F238E27FC236}">
                <a16:creationId xmlns:a16="http://schemas.microsoft.com/office/drawing/2014/main" id="{31664CF3-C0D1-4769-8E59-8694AF07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1169" y="0"/>
            <a:ext cx="2570831" cy="6858001"/>
            <a:chOff x="9621170" y="0"/>
            <a:chExt cx="2570831" cy="6858001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26" name="Forma Livre: Forma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accent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accent1">
                <a:lumMod val="7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42" name="Título 41" descr="título">
            <a:extLst>
              <a:ext uri="{FF2B5EF4-FFF2-40B4-BE49-F238E27FC236}">
                <a16:creationId xmlns:a16="http://schemas.microsoft.com/office/drawing/2014/main" id="{72FCEAE4-FA74-4446-B2F5-9AFA2DA13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80" y="2142271"/>
            <a:ext cx="5578995" cy="879928"/>
          </a:xfrm>
        </p:spPr>
        <p:txBody>
          <a:bodyPr rtlCol="0"/>
          <a:lstStyle/>
          <a:p>
            <a:pPr rtl="0"/>
            <a:r>
              <a:rPr lang="pt-PT" b="0"/>
              <a:t>OBRIGADO</a:t>
            </a:r>
          </a:p>
        </p:txBody>
      </p: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F17C705-3351-4B11-BD28-D0CACC12D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2755" y="2930325"/>
            <a:ext cx="469807" cy="79404"/>
            <a:chOff x="9330846" y="5054600"/>
            <a:chExt cx="676275" cy="114300"/>
          </a:xfrm>
          <a:solidFill>
            <a:schemeClr val="bg1"/>
          </a:solidFill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25FEBFE-A26D-4E0B-B884-7E186CD878E5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2A24665D-D5CF-4F18-A88A-8E4471800E8D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9F2203F-31BF-4705-AC57-E197602982AA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4734E32-080E-49F2-89F3-16F0DBB5D130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</p:grpSp>
      <p:pic>
        <p:nvPicPr>
          <p:cNvPr id="94" name="Marcador de Posição de Conteúdo 93" descr="Utilizador">
            <a:extLst>
              <a:ext uri="{FF2B5EF4-FFF2-40B4-BE49-F238E27FC236}">
                <a16:creationId xmlns:a16="http://schemas.microsoft.com/office/drawing/2014/main" id="{5AC6F288-703B-45A1-9B56-079BD755B2CB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080" y="4556820"/>
            <a:ext cx="469813" cy="469812"/>
          </a:xfrm>
        </p:spPr>
      </p:pic>
      <p:sp>
        <p:nvSpPr>
          <p:cNvPr id="80" name="Marcador de Posição do Texto 79" descr="nome do utilizador">
            <a:extLst>
              <a:ext uri="{FF2B5EF4-FFF2-40B4-BE49-F238E27FC236}">
                <a16:creationId xmlns:a16="http://schemas.microsoft.com/office/drawing/2014/main" id="{40F0AA8D-0756-4350-8005-9BCD0DDB3B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0037" y="4045412"/>
            <a:ext cx="4743695" cy="956796"/>
          </a:xfrm>
        </p:spPr>
        <p:txBody>
          <a:bodyPr rtlCol="0"/>
          <a:lstStyle/>
          <a:p>
            <a:pPr rtl="0"/>
            <a:r>
              <a:rPr lang="pt-PT" sz="1600" dirty="0">
                <a:latin typeface="Comic Sans MS" panose="030F0702030302020204" pitchFamily="66" charset="0"/>
              </a:rPr>
              <a:t>Pedro Oliveira, Átina António, Teresa Martins, Marco Guerreiro, Cleberson Botelho, Carlos Machado</a:t>
            </a:r>
          </a:p>
        </p:txBody>
      </p:sp>
      <p:cxnSp>
        <p:nvCxnSpPr>
          <p:cNvPr id="131" name="Conexão Reta 130">
            <a:extLst>
              <a:ext uri="{FF2B5EF4-FFF2-40B4-BE49-F238E27FC236}">
                <a16:creationId xmlns:a16="http://schemas.microsoft.com/office/drawing/2014/main" id="{8695A66A-1D9E-4D4E-9067-DC97380D3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56601" y="514318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xão Reta 131">
            <a:extLst>
              <a:ext uri="{FF2B5EF4-FFF2-40B4-BE49-F238E27FC236}">
                <a16:creationId xmlns:a16="http://schemas.microsoft.com/office/drawing/2014/main" id="{529648F7-20E3-4312-823A-D8265A94A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56601" y="586708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Marcador de Posição de Conteúdo 99" descr="Ligação">
            <a:extLst>
              <a:ext uri="{FF2B5EF4-FFF2-40B4-BE49-F238E27FC236}">
                <a16:creationId xmlns:a16="http://schemas.microsoft.com/office/drawing/2014/main" id="{420E824D-10A7-42CB-A7E8-5298E3E84F02}"/>
              </a:ext>
            </a:extLst>
          </p:cNvPr>
          <p:cNvPicPr>
            <a:picLocks noGrp="1" noChangeAspect="1"/>
          </p:cNvPicPr>
          <p:nvPr>
            <p:ph sz="quarter" idx="2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080" y="5397276"/>
            <a:ext cx="469813" cy="469812"/>
          </a:xfrm>
        </p:spPr>
      </p:pic>
      <p:sp>
        <p:nvSpPr>
          <p:cNvPr id="88" name="Marcador de Posição do Texto 87" descr="site do utilizador">
            <a:extLst>
              <a:ext uri="{FF2B5EF4-FFF2-40B4-BE49-F238E27FC236}">
                <a16:creationId xmlns:a16="http://schemas.microsoft.com/office/drawing/2014/main" id="{3717E33B-5954-4CDC-B30A-BD21BED6DD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59075" y="5493683"/>
            <a:ext cx="9585150" cy="45719"/>
          </a:xfrm>
        </p:spPr>
        <p:txBody>
          <a:bodyPr rtlCol="0"/>
          <a:lstStyle/>
          <a:p>
            <a:pPr rtl="0"/>
            <a:r>
              <a:rPr lang="pt-PT" dirty="0"/>
              <a:t>Módulo 5 - Ética profissional: princípios, comportamentos e relacionamento no ambiente de trabalho</a:t>
            </a:r>
          </a:p>
        </p:txBody>
      </p:sp>
    </p:spTree>
    <p:extLst>
      <p:ext uri="{BB962C8B-B14F-4D97-AF65-F5344CB8AC3E}">
        <p14:creationId xmlns:p14="http://schemas.microsoft.com/office/powerpoint/2010/main" val="26742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vista aérea de um rapaz sentado ao seu portátil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3104" y="410800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44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2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3" name="Título 1" descr="título">
            <a:extLst>
              <a:ext uri="{FF2B5EF4-FFF2-40B4-BE49-F238E27FC236}">
                <a16:creationId xmlns:a16="http://schemas.microsoft.com/office/drawing/2014/main" id="{EE813CA9-6976-EEA2-5683-0C35CBAEE855}"/>
              </a:ext>
            </a:extLst>
          </p:cNvPr>
          <p:cNvSpPr txBox="1">
            <a:spLocks/>
          </p:cNvSpPr>
          <p:nvPr/>
        </p:nvSpPr>
        <p:spPr>
          <a:xfrm>
            <a:off x="346473" y="823701"/>
            <a:ext cx="6489652" cy="5389705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dirty="0">
                <a:latin typeface="Comic Sans MS" panose="030F0702030302020204" pitchFamily="66" charset="0"/>
              </a:rPr>
              <a:t>A área de Tecnologia da Informação (TI) desempenha um papel crucial em nossas vidas modernas, permeando todos os </a:t>
            </a:r>
            <a:r>
              <a:rPr lang="pt-PT" dirty="0" err="1">
                <a:latin typeface="Comic Sans MS" panose="030F0702030302020204" pitchFamily="66" charset="0"/>
              </a:rPr>
              <a:t>aspectos</a:t>
            </a:r>
            <a:r>
              <a:rPr lang="pt-PT" dirty="0">
                <a:latin typeface="Comic Sans MS" panose="030F0702030302020204" pitchFamily="66" charset="0"/>
              </a:rPr>
              <a:t> da sociedade, no entanto, com o crescimento acelerado e a influência cada vez maior surgem questões éticas complexas que precisam ser abordadas. No entanto, com esse rápido avanço, surgem complexas questões éticas que os profissionais enfrentam dia a dia.</a:t>
            </a:r>
          </a:p>
        </p:txBody>
      </p:sp>
    </p:spTree>
    <p:extLst>
      <p:ext uri="{BB962C8B-B14F-4D97-AF65-F5344CB8AC3E}">
        <p14:creationId xmlns:p14="http://schemas.microsoft.com/office/powerpoint/2010/main" val="320712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vista aérea de um rapaz sentado ao seu portátil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3104" y="410800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44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3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13" name="Título 1" descr="título">
            <a:extLst>
              <a:ext uri="{FF2B5EF4-FFF2-40B4-BE49-F238E27FC236}">
                <a16:creationId xmlns:a16="http://schemas.microsoft.com/office/drawing/2014/main" id="{EE813CA9-6976-EEA2-5683-0C35CBAEE855}"/>
              </a:ext>
            </a:extLst>
          </p:cNvPr>
          <p:cNvSpPr txBox="1">
            <a:spLocks/>
          </p:cNvSpPr>
          <p:nvPr/>
        </p:nvSpPr>
        <p:spPr>
          <a:xfrm>
            <a:off x="335756" y="1125855"/>
            <a:ext cx="6500369" cy="4514622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A ética desta área desempenha um papel fundamental no desenvolvimento, uso e impacto da tecnologia na sociedade, sendo um campo que exige não apenas conhecimentos técnicos, mas também responsabilidade e consciência dos profissionais sobre as implicações éticas de suas ações.</a:t>
            </a:r>
            <a:endParaRPr lang="pt-P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2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rapaz a caminhar com uma mochila e uma bicicleta">
            <a:extLst>
              <a:ext uri="{FF2B5EF4-FFF2-40B4-BE49-F238E27FC236}">
                <a16:creationId xmlns:a16="http://schemas.microsoft.com/office/drawing/2014/main" id="{3111B687-3781-4457-A624-86311FC6908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6125" y="0"/>
            <a:ext cx="5355875" cy="6858000"/>
          </a:xfr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AB025618-C830-4992-9CD3-D9E49BC79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64469" y="-170547"/>
            <a:ext cx="8519676" cy="6858000"/>
            <a:chOff x="1826589" y="0"/>
            <a:chExt cx="7388298" cy="6858000"/>
          </a:xfrm>
        </p:grpSpPr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11E692D4-6AEA-4652-A7AE-A02328258A55}"/>
                </a:ext>
              </a:extLst>
            </p:cNvPr>
            <p:cNvSpPr/>
            <p:nvPr/>
          </p:nvSpPr>
          <p:spPr>
            <a:xfrm>
              <a:off x="2618099" y="0"/>
              <a:ext cx="6596788" cy="6858000"/>
            </a:xfrm>
            <a:prstGeom prst="parallelogram">
              <a:avLst/>
            </a:pr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9" name="Paralelogramo 8">
              <a:extLst>
                <a:ext uri="{FF2B5EF4-FFF2-40B4-BE49-F238E27FC236}">
                  <a16:creationId xmlns:a16="http://schemas.microsoft.com/office/drawing/2014/main" id="{A134AA32-2418-4A09-9BA8-ED7207AC0D74}"/>
                </a:ext>
              </a:extLst>
            </p:cNvPr>
            <p:cNvSpPr/>
            <p:nvPr/>
          </p:nvSpPr>
          <p:spPr>
            <a:xfrm>
              <a:off x="2340861" y="0"/>
              <a:ext cx="6596788" cy="6858000"/>
            </a:xfrm>
            <a:prstGeom prst="parallelogram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0051AD99-BC4A-487F-BE1C-486FC5B8E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826589" y="0"/>
              <a:ext cx="6596788" cy="6858000"/>
            </a:xfrm>
            <a:prstGeom prst="parallelogram">
              <a:avLst/>
            </a:prstGeom>
            <a:solidFill>
              <a:schemeClr val="bg1"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</p:grpSp>
      <p:pic>
        <p:nvPicPr>
          <p:cNvPr id="35" name="Marcador de Posição de Conteúdo 34" descr="Livro Aberto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19309" y="876195"/>
            <a:ext cx="548640" cy="548640"/>
          </a:xfr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7" name="Marcador de Posição do Número do Diapositivo 5" descr="Número do diapositivo">
            <a:extLst>
              <a:ext uri="{FF2B5EF4-FFF2-40B4-BE49-F238E27FC236}">
                <a16:creationId xmlns:a16="http://schemas.microsoft.com/office/drawing/2014/main" id="{79161314-0A22-4109-A2B1-41E87EFE1E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pt-PT" sz="1200" smtClean="0">
                <a:solidFill>
                  <a:schemeClr val="bg1"/>
                </a:solidFill>
              </a:rPr>
              <a:pPr algn="ctr" rtl="0"/>
              <a:t>4</a:t>
            </a:fld>
            <a:endParaRPr lang="pt-PT" sz="1200">
              <a:solidFill>
                <a:schemeClr val="bg1"/>
              </a:solidFill>
            </a:endParaRPr>
          </a:p>
        </p:txBody>
      </p:sp>
      <p:sp>
        <p:nvSpPr>
          <p:cNvPr id="8" name="Título 1" descr="título">
            <a:extLst>
              <a:ext uri="{FF2B5EF4-FFF2-40B4-BE49-F238E27FC236}">
                <a16:creationId xmlns:a16="http://schemas.microsoft.com/office/drawing/2014/main" id="{A7FB92E2-3848-3BAF-0135-2D7ACBDA954F}"/>
              </a:ext>
            </a:extLst>
          </p:cNvPr>
          <p:cNvSpPr txBox="1">
            <a:spLocks/>
          </p:cNvSpPr>
          <p:nvPr/>
        </p:nvSpPr>
        <p:spPr>
          <a:xfrm>
            <a:off x="1224491" y="1478760"/>
            <a:ext cx="7108031" cy="4007644"/>
          </a:xfrm>
          <a:prstGeom prst="rect">
            <a:avLst/>
          </a:prstGeom>
        </p:spPr>
        <p:txBody>
          <a:bodyPr vert="horz" wrap="square" lIns="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pt-PT" b="0" i="0" dirty="0">
                <a:effectLst/>
                <a:latin typeface="Comic Sans MS" panose="030F0702030302020204" pitchFamily="66" charset="0"/>
              </a:rPr>
              <a:t>Uma das principais áreas de preocupação da ética é a recolha massiva de informações pessoais, é essencial a ética nesta questão, garantindo o consentimento informado dos usuários e adotando medidas adequadas para proteger  dados não autorizados.</a:t>
            </a:r>
            <a:endParaRPr lang="pt-P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2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Posição da Imagem 19" descr="grupo de estudantes numa mesa a estudar na biblioteca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5725" y="2948368"/>
            <a:ext cx="8879682" cy="2300288"/>
            <a:chOff x="0" y="0"/>
            <a:chExt cx="6957056" cy="6858000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1150750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600"/>
              <a:ext cx="6957056" cy="5892799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</p:grpSp>
      <p:sp>
        <p:nvSpPr>
          <p:cNvPr id="31" name="Título 30" descr="título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95" y="3281551"/>
            <a:ext cx="6942030" cy="1633919"/>
          </a:xfrm>
        </p:spPr>
        <p:txBody>
          <a:bodyPr rtlCol="0"/>
          <a:lstStyle/>
          <a:p>
            <a:pPr algn="ctr" fontAlgn="auto">
              <a:lnSpc>
                <a:spcPct val="200000"/>
              </a:lnSpc>
            </a:pPr>
            <a:r>
              <a:rPr lang="pt-PT" sz="2800" b="1" i="1" dirty="0">
                <a:effectLst/>
                <a:latin typeface="Comic Sans MS" panose="030F0702030302020204" pitchFamily="66" charset="0"/>
              </a:rPr>
              <a:t>PRIVACIDADE E PROTEÇÃO DE DADOS</a:t>
            </a:r>
            <a:endParaRPr lang="pt-PT" sz="2800" b="1" i="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3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Marcador de Posição de Conteúdo 79" descr="Livro Aberto">
            <a:extLst>
              <a:ext uri="{FF2B5EF4-FFF2-40B4-BE49-F238E27FC236}">
                <a16:creationId xmlns:a16="http://schemas.microsoft.com/office/drawing/2014/main" id="{EBEE0E99-191F-4498-9399-4BA8BCD3E66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0562" y="462039"/>
            <a:ext cx="548640" cy="548640"/>
          </a:xfrm>
        </p:spPr>
      </p:pic>
      <p:sp>
        <p:nvSpPr>
          <p:cNvPr id="16" name="Marcador de Posição do Texto 15" descr="conteúdo do diapositivo">
            <a:extLst>
              <a:ext uri="{FF2B5EF4-FFF2-40B4-BE49-F238E27FC236}">
                <a16:creationId xmlns:a16="http://schemas.microsoft.com/office/drawing/2014/main" id="{5336101E-D654-46D8-A983-BF46C5D865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6387" y="526333"/>
            <a:ext cx="9432131" cy="5660155"/>
          </a:xfrm>
        </p:spPr>
        <p:txBody>
          <a:bodyPr rtlCol="0"/>
          <a:lstStyle/>
          <a:p>
            <a:pPr algn="just" fontAlgn="auto">
              <a:lnSpc>
                <a:spcPct val="150000"/>
              </a:lnSpc>
            </a:pPr>
            <a:r>
              <a:rPr lang="pt-PT" sz="2400" b="0" i="0" dirty="0">
                <a:effectLst/>
                <a:latin typeface="Comic Sans MS" panose="030F0702030302020204" pitchFamily="66" charset="0"/>
              </a:rPr>
              <a:t>Um dos desafios éticos mais prementes aqui,  diz respeito à privacidade e proteção de dados, á medida que empresas e organizações recolhem cada vez mais informações pessoais, como dados de clientes e usuários, torna-se essencial garantir a recolha ética e respetivo armazenamento seguro desses dados. </a:t>
            </a:r>
          </a:p>
          <a:p>
            <a:pPr algn="just" fontAlgn="auto">
              <a:lnSpc>
                <a:spcPct val="150000"/>
              </a:lnSpc>
            </a:pPr>
            <a:r>
              <a:rPr lang="pt-PT" sz="2400" b="0" i="0" dirty="0">
                <a:effectLst/>
                <a:latin typeface="Comic Sans MS" panose="030F0702030302020204" pitchFamily="66" charset="0"/>
              </a:rPr>
              <a:t>Os profissionais das Tecnologia da Informação devem adotar práticas de segurança robustas e políticas claras de privacidade, assegurando a confidencialidade e o consentimento informado no tratamento dessas informações sensíveis.</a:t>
            </a:r>
          </a:p>
          <a:p>
            <a:pPr marL="0" indent="0" algn="just" rtl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47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Posição da Imagem 19" descr="grupo de estudantes numa mesa a estudar na biblioteca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57313" y="4870036"/>
            <a:ext cx="7654003" cy="1623632"/>
            <a:chOff x="0" y="0"/>
            <a:chExt cx="6170508" cy="6858000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678704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598"/>
              <a:ext cx="6029832" cy="5832264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</p:grpSp>
      <p:sp>
        <p:nvSpPr>
          <p:cNvPr id="31" name="Título 30" descr="título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882" y="5203220"/>
            <a:ext cx="6570555" cy="690374"/>
          </a:xfrm>
        </p:spPr>
        <p:txBody>
          <a:bodyPr rtlCol="0"/>
          <a:lstStyle/>
          <a:p>
            <a:pPr algn="l" fontAlgn="auto"/>
            <a:r>
              <a:rPr lang="pt-PT" sz="2400" b="1" i="1" dirty="0">
                <a:latin typeface="Comic Sans MS" panose="030F0702030302020204" pitchFamily="66" charset="0"/>
              </a:rPr>
              <a:t>ALGORÍTIMO E DISCRIMINAÇÃO</a:t>
            </a:r>
            <a:endParaRPr lang="pt-PT" sz="2400" b="1" i="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5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Marcador de Posição de Conteúdo 79" descr="Livro Aberto">
            <a:extLst>
              <a:ext uri="{FF2B5EF4-FFF2-40B4-BE49-F238E27FC236}">
                <a16:creationId xmlns:a16="http://schemas.microsoft.com/office/drawing/2014/main" id="{EBEE0E99-191F-4498-9399-4BA8BCD3E66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0562" y="462039"/>
            <a:ext cx="548640" cy="548640"/>
          </a:xfrm>
        </p:spPr>
      </p:pic>
      <p:sp>
        <p:nvSpPr>
          <p:cNvPr id="16" name="Marcador de Posição do Texto 15" descr="conteúdo do diapositivo">
            <a:extLst>
              <a:ext uri="{FF2B5EF4-FFF2-40B4-BE49-F238E27FC236}">
                <a16:creationId xmlns:a16="http://schemas.microsoft.com/office/drawing/2014/main" id="{5336101E-D654-46D8-A983-BF46C5D865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6387" y="526333"/>
            <a:ext cx="9432131" cy="5660155"/>
          </a:xfrm>
        </p:spPr>
        <p:txBody>
          <a:bodyPr rtlCol="0"/>
          <a:lstStyle/>
          <a:p>
            <a:pPr algn="just" fontAlgn="auto">
              <a:lnSpc>
                <a:spcPct val="150000"/>
              </a:lnSpc>
            </a:pPr>
            <a:r>
              <a:rPr lang="pt-PT" sz="2400" b="0" i="0" dirty="0">
                <a:effectLst/>
                <a:latin typeface="Comic Sans MS" panose="030F0702030302020204" pitchFamily="66" charset="0"/>
              </a:rPr>
              <a:t>A crescente dependência de algoritmos na tomada de decisões importantes, como contratações, concessão de crédito e processos seletivos, levanta preocupações sérias no uso destas tecnologias.</a:t>
            </a:r>
          </a:p>
          <a:p>
            <a:pPr algn="just" fontAlgn="auto">
              <a:lnSpc>
                <a:spcPct val="150000"/>
              </a:lnSpc>
            </a:pPr>
            <a:r>
              <a:rPr lang="pt-PT" sz="2400" b="0" i="0" dirty="0">
                <a:effectLst/>
                <a:latin typeface="Comic Sans MS" panose="030F0702030302020204" pitchFamily="66" charset="0"/>
              </a:rPr>
              <a:t>Os algoritmos, embora sejam ferramentas poderosas, podem refletir preconceitos e desigualdades presentes nos dados de transmitidos, sendo fundamental que os profissionais de TI estejam atentos e promovam a transparência e equidade na </a:t>
            </a:r>
            <a:r>
              <a:rPr lang="pt-PT" sz="2400" b="0" i="0" dirty="0" err="1">
                <a:effectLst/>
                <a:latin typeface="Comic Sans MS" panose="030F0702030302020204" pitchFamily="66" charset="0"/>
              </a:rPr>
              <a:t>concepção</a:t>
            </a:r>
            <a:r>
              <a:rPr lang="pt-PT" sz="2400" b="0" i="0" dirty="0">
                <a:effectLst/>
                <a:latin typeface="Comic Sans MS" panose="030F0702030302020204" pitchFamily="66" charset="0"/>
              </a:rPr>
              <a:t>, implementação e avaliação de sistemas algorítmicos.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3605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Posição da Imagem 19" descr="grupo de estudantes numa mesa a estudar na biblioteca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57313" y="4870036"/>
            <a:ext cx="7654003" cy="1623632"/>
            <a:chOff x="0" y="0"/>
            <a:chExt cx="6170508" cy="6858000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678704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598"/>
              <a:ext cx="6029832" cy="5832264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</p:grpSp>
      <p:sp>
        <p:nvSpPr>
          <p:cNvPr id="31" name="Título 30" descr="título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882" y="5203220"/>
            <a:ext cx="6570555" cy="690374"/>
          </a:xfrm>
        </p:spPr>
        <p:txBody>
          <a:bodyPr rtlCol="0"/>
          <a:lstStyle/>
          <a:p>
            <a:pPr algn="l" fontAlgn="auto"/>
            <a:r>
              <a:rPr lang="pt-PT" sz="2400" b="1" i="1" dirty="0">
                <a:latin typeface="Comic Sans MS" panose="030F0702030302020204" pitchFamily="66" charset="0"/>
              </a:rPr>
              <a:t>RESPONSABILIDADE SOCIAL</a:t>
            </a:r>
            <a:endParaRPr lang="pt-PT" sz="2400" b="1" i="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63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154833_TF00475556_Win32" id="{89423F29-70A4-43C0-B61E-F2C32819BBC3}" vid="{B4BC08CD-094D-4800-A9D1-228839EC0AF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educativa</Template>
  <TotalTime>108</TotalTime>
  <Words>680</Words>
  <Application>Microsoft Office PowerPoint</Application>
  <PresentationFormat>Ecrã Panorâmico</PresentationFormat>
  <Paragraphs>54</Paragraphs>
  <Slides>17</Slides>
  <Notes>17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Corbel</vt:lpstr>
      <vt:lpstr>Tema do Office</vt:lpstr>
      <vt:lpstr>Ética e Responsabilidade na Era Digital: Desafios e Práticas</vt:lpstr>
      <vt:lpstr>Apresentação do PowerPoint</vt:lpstr>
      <vt:lpstr>Apresentação do PowerPoint</vt:lpstr>
      <vt:lpstr>Apresentação do PowerPoint</vt:lpstr>
      <vt:lpstr>PRIVACIDADE E PROTEÇÃO DE DADOS</vt:lpstr>
      <vt:lpstr>Apresentação do PowerPoint</vt:lpstr>
      <vt:lpstr>ALGORÍTIMO E DISCRIMINAÇÃO</vt:lpstr>
      <vt:lpstr>Apresentação do PowerPoint</vt:lpstr>
      <vt:lpstr>RESPONSABILIDADE SOCIAL</vt:lpstr>
      <vt:lpstr>Apresentação do PowerPoint</vt:lpstr>
      <vt:lpstr>CIBERSEGURANÇA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e Responsabilidade na Era Digital: Desafios e Práticas</dc:title>
  <dc:creator>pedro oliveira</dc:creator>
  <cp:lastModifiedBy>pedro oliveira</cp:lastModifiedBy>
  <cp:revision>1</cp:revision>
  <dcterms:created xsi:type="dcterms:W3CDTF">2023-11-01T13:09:15Z</dcterms:created>
  <dcterms:modified xsi:type="dcterms:W3CDTF">2023-11-01T14:57:17Z</dcterms:modified>
</cp:coreProperties>
</file>