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6" r:id="rId2"/>
    <p:sldId id="598" r:id="rId3"/>
    <p:sldId id="606" r:id="rId4"/>
    <p:sldId id="607" r:id="rId5"/>
    <p:sldId id="617" r:id="rId6"/>
    <p:sldId id="605" r:id="rId7"/>
    <p:sldId id="603" r:id="rId8"/>
    <p:sldId id="604" r:id="rId9"/>
    <p:sldId id="608" r:id="rId10"/>
    <p:sldId id="618" r:id="rId11"/>
    <p:sldId id="609" r:id="rId12"/>
    <p:sldId id="610" r:id="rId13"/>
    <p:sldId id="619" r:id="rId14"/>
    <p:sldId id="611" r:id="rId15"/>
    <p:sldId id="612" r:id="rId16"/>
    <p:sldId id="613" r:id="rId17"/>
    <p:sldId id="620" r:id="rId18"/>
    <p:sldId id="614" r:id="rId19"/>
    <p:sldId id="615" r:id="rId20"/>
    <p:sldId id="616" r:id="rId21"/>
    <p:sldId id="621" r:id="rId22"/>
    <p:sldId id="597" r:id="rId23"/>
    <p:sldId id="256" r:id="rId24"/>
    <p:sldId id="572" r:id="rId25"/>
    <p:sldId id="579" r:id="rId26"/>
    <p:sldId id="580" r:id="rId27"/>
    <p:sldId id="595" r:id="rId28"/>
    <p:sldId id="581" r:id="rId29"/>
    <p:sldId id="582" r:id="rId30"/>
    <p:sldId id="583" r:id="rId31"/>
    <p:sldId id="591" r:id="rId32"/>
    <p:sldId id="592" r:id="rId33"/>
    <p:sldId id="593" r:id="rId34"/>
    <p:sldId id="584" r:id="rId35"/>
    <p:sldId id="585" r:id="rId36"/>
    <p:sldId id="586" r:id="rId37"/>
    <p:sldId id="587" r:id="rId38"/>
    <p:sldId id="588" r:id="rId39"/>
    <p:sldId id="590" r:id="rId40"/>
    <p:sldId id="589" r:id="rId41"/>
    <p:sldId id="594" r:id="rId4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9C0"/>
    <a:srgbClr val="FBB03B"/>
    <a:srgbClr val="258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50539-023A-4BFE-B62F-93C2F48A07CA}" v="38" dt="2022-03-29T09:23:44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BB4BB-A0B1-4BF3-B2EA-5F5CCD243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2AD664-916F-4722-AB47-2A82DBC6F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F82D49C-116E-45AB-A34C-F28CA4B2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87C31F2-A45E-4798-96B4-9A966D13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AFF46C-F348-44AA-9DAA-B40AD2C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359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9094B-D279-44D4-B7D0-A9FD9605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E0EA8E7-E924-4130-882D-4E53F6FFB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A8078C-1BCB-4F9A-A8E8-F1614EF2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B576544-FC9A-4C4B-B53D-92EBAF2C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B8B37A-3A28-4BAF-820E-0B106AE0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37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685E7C-0C8B-47DD-BC9F-4C037B9B2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159F79-D746-4982-A554-9F1099F02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0FFF2BA-DC11-4F68-BEDE-7E5470C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1D69B2-B9E4-4E76-8362-BAEA3605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D924F7-B966-461F-B879-FEF98C5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124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C0350-35D9-46F2-ADE8-218B6733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0FCCC90-0F5D-49A3-9DA6-52E83048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33D674-234B-498F-B540-1C5E7999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6041731-5041-4DAA-8606-2EB5075C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55DE9C-69B5-4208-BAB6-2344350B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6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91408-54D4-402F-BBD3-324E12AA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F09BD6D-F0E0-4775-8D6D-482CB068E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4F5BBC-4ED3-4B4E-B584-F0F2015F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E006C4-BF48-4D34-9D75-C20B2135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60D540D-F8B4-4BBE-9795-20498007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049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3B7D3-2131-4541-817C-5C157D95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DC01655-B063-4E56-A90A-3B3063964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AFFD503-6818-41A7-9822-7199E0446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9E4BE3A-148D-4120-B802-C47E9702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9F78A47-603A-4DAF-82CE-B7A3D599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B353A1F-E300-47FE-8F95-5B900EB6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05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9EF60-55F1-46C7-BCCD-75392DDB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A0CAE81-BE20-4B0F-A5C8-4CE55A3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06F1071-0244-476D-931F-02C96DA15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D691A4A-4CCA-4DB2-8BCE-837CC5101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CEBF8D2-A2F8-49FA-9B97-A3CA90ED9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18A0477-AF0E-4214-9922-089C2EF4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F94F669-35C7-483B-B278-E16666E7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C385EB0-621A-48A3-9337-4D0CBF8F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825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5D4D4-6E71-477E-920D-AAC4C265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80EFA46-4D5E-4E34-9FCF-B7C1EA09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E31D763-2F5F-4C5F-ADE7-A84924FF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A8F6563-F5A7-461D-9735-9F31878A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1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9FC9176-082A-4D1E-81CE-6B922076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A49AD5D-39B2-44C3-88C4-916E417D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81C7D84-00D9-4173-865E-B81DCCDB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122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176A7-47B3-40A0-A0FF-7F5B9B1A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E2F6BA4-A174-4FE6-A7C8-9A045BF3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A06AD62-E704-4A01-9370-A2799BD52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FF77DD3-6A84-4CA1-AB61-EC371298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E311DB1-E203-48F2-956F-247D5714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9846EBC-13B1-49D0-A359-CF6E930C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38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CAFA1-3618-4171-8087-3B63C460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6FB7B8-184C-4A26-8F7D-EFCAFBB56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7ADDACA-BFFC-4F33-A85F-9F56FDB7C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9B70B69-D0F6-48B6-8312-F5914B07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3A4CFE-656E-44FE-8B5B-069C8BE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92A629-0018-4625-9619-7C84E31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169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7616321-AF50-40AF-8FC9-1B8DA687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6900122-166C-455A-B759-97E7F9FC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A52CDF-5AEC-4D3F-B5A1-26E8E3BA3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3A4E-EB7D-44AA-BF3B-E3A8EBE9A1D9}" type="datetimeFigureOut">
              <a:rPr lang="pt-PT" smtClean="0"/>
              <a:t>27/03/23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0ACF7CB-5E8E-4C37-9380-E8CAC8323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6C1FF21-6FB6-4840-8C2A-5332C622F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4014-C6F0-46D3-99AC-7D5DF297BA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09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psantarem-my.sharepoint.com/personal/marta_rosa_essaude_ipsantarem_pt/_layouts/15/onedrive.aspx?id=%2Fpersonal%2Fmarta%5Frosa%5Fessaude%5Fipsantarem%5Fpt%2FDocuments%2FAttachments%2FEntorse%2Emp4&amp;parent=%2Fpersonal%2Fmarta%5Frosa%5Fessaude%5Fipsantarem%5Fpt%2FDocuments%2FAttachments&amp;ga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0EE22F-E59A-4EB7-AFF5-7F0F6746B594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ENTORSE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2759BD-9454-455C-9519-A257AE3D7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4"/>
          <a:stretch/>
        </p:blipFill>
        <p:spPr>
          <a:xfrm>
            <a:off x="3533498" y="1105071"/>
            <a:ext cx="8173006" cy="46293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2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NASAL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DEFINIÇÃO DE HEMORRAGIA NASAL (EPISTAXIS)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8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B343969-8392-43EE-B41B-8B076BBE2AC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NASAL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MATERIAIS PARA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TRATAMENTO DE UMA HEMORRAGIA NASAL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(EPISTAXIS)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9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A970B20-7D30-4B2F-896E-8DC48968E0DC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NASAL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PROCEDIMENTO PARA TRATAMENTO DE UMA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HEMORRAGIA NASAL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(EPISTAXIS)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2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MORDEDURA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0" b="1" dirty="0">
              <a:solidFill>
                <a:schemeClr val="tx1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E7C275-A215-8A46-A678-B0DB7677A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1" y="289615"/>
            <a:ext cx="6156186" cy="63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MORDEDURA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DEFINIÇÃO DE MORDEDURA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7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B343969-8392-43EE-B41B-8B076BBE2AC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MORDEDURA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MATERIAIS PARA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TRATAMENTO DE UMA MORDEDURA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9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A970B20-7D30-4B2F-896E-8DC48968E0DC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MORDEDURA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PROCEDIMENTO PARA TRATAMENTO DE UMA MORDEDURA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1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DESMAIO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0" b="1" dirty="0">
              <a:solidFill>
                <a:schemeClr val="tx1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49C710-6465-8C46-BA17-25FA55CCE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/>
          <a:stretch/>
        </p:blipFill>
        <p:spPr>
          <a:xfrm>
            <a:off x="4651513" y="245441"/>
            <a:ext cx="5592417" cy="6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ASFIXIA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DEFINIÇÃO DE ASFIXIA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6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B343969-8392-43EE-B41B-8B076BBE2AC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DESMAIO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MATERIAIS PARA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TRATAMENTO DE UM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DESMAIO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ENTORSE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DEFINIÇÃO DE ENTORSE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0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A970B20-7D30-4B2F-896E-8DC48968E0DC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ASFIXIA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PROCEDIMENTO PARA TRATAMENTO DE UMA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ASFIXIA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7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ASFIXIA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0" b="1" dirty="0">
              <a:solidFill>
                <a:schemeClr val="tx1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318368-9401-674E-AB1D-840EDC9B1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"/>
          <a:stretch/>
        </p:blipFill>
        <p:spPr>
          <a:xfrm>
            <a:off x="3124417" y="324799"/>
            <a:ext cx="8838924" cy="58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8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              ENTORSE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BA4C623-3B41-4163-9490-549EED9B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566" y="1342518"/>
            <a:ext cx="9613434" cy="55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7B9B72E-52AA-4E0E-AEB6-53F21BC8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" y="625410"/>
            <a:ext cx="3853862" cy="2071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70FC09-B0C9-4BCE-BAC9-A73CF9FF0C1A}"/>
              </a:ext>
            </a:extLst>
          </p:cNvPr>
          <p:cNvSpPr txBox="1"/>
          <p:nvPr/>
        </p:nvSpPr>
        <p:spPr>
          <a:xfrm>
            <a:off x="2724491" y="3429000"/>
            <a:ext cx="8941837" cy="2566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endParaRPr lang="en-ZA" sz="4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ZA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Videos about first </a:t>
            </a:r>
            <a:r>
              <a:rPr lang="en-ZA" sz="4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ZA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 </a:t>
            </a:r>
            <a:r>
              <a:rPr lang="en-ZA" sz="4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ZA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pplied to children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 Torres, Bento Cavadas, Maurício Dias, Marta Rosa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pt-P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C96E75-2B28-4690-9B99-5B88B211A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1"/>
          <a:stretch/>
        </p:blipFill>
        <p:spPr>
          <a:xfrm>
            <a:off x="6931810" y="2696519"/>
            <a:ext cx="5166647" cy="14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6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Sprain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4440025" y="1629601"/>
            <a:ext cx="71847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is a sprain?</a:t>
            </a:r>
          </a:p>
          <a:p>
            <a:endParaRPr lang="en-ZA" sz="4000" dirty="0"/>
          </a:p>
          <a:p>
            <a:r>
              <a:rPr lang="en-ZA" sz="4000" dirty="0"/>
              <a:t>A sprain is an injury to the soft tissue (joint capsule and/or ligaments) of a joint.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F9BB23-A229-436E-B4F1-E7B2F0DF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"/>
          <a:stretch/>
        </p:blipFill>
        <p:spPr>
          <a:xfrm>
            <a:off x="311085" y="1629601"/>
            <a:ext cx="398098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9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Sprain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92371" y="1629601"/>
            <a:ext cx="862596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should I do?</a:t>
            </a:r>
          </a:p>
          <a:p>
            <a:endParaRPr lang="en-ZA" sz="4000" dirty="0"/>
          </a:p>
          <a:p>
            <a:pPr marL="342900" indent="-342900" algn="l">
              <a:buFont typeface="+mj-lt"/>
              <a:buAutoNum type="arabicPeriod"/>
            </a:pPr>
            <a:r>
              <a:rPr lang="en-ZA" sz="3000" b="0" i="0" u="none" strike="noStrike" baseline="0" dirty="0">
                <a:solidFill>
                  <a:srgbClr val="000000"/>
                </a:solidFill>
                <a:latin typeface="HelveticaNeueLTStd-Cn"/>
              </a:rPr>
              <a:t>Avoid moving the injured joint and immobilize the limb.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3000" b="0" i="0" u="none" strike="noStrike" baseline="0" dirty="0">
                <a:solidFill>
                  <a:srgbClr val="000000"/>
                </a:solidFill>
                <a:latin typeface="HelveticaNeueLTStd-Cn"/>
              </a:rPr>
              <a:t>Elevate the injured limb.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3000" b="0" i="0" u="none" strike="noStrike" baseline="0" dirty="0">
                <a:solidFill>
                  <a:srgbClr val="000000"/>
                </a:solidFill>
                <a:latin typeface="HelveticaNeueLTStd-Cn"/>
              </a:rPr>
              <a:t>Apply ice or cold water to the joint.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ZA" sz="3000" b="0" i="0" u="none" strike="noStrike" baseline="0" dirty="0">
                <a:solidFill>
                  <a:srgbClr val="000000"/>
                </a:solidFill>
                <a:latin typeface="HelveticaNeueLTStd-Cn"/>
              </a:rPr>
              <a:t>Consult a doctor afterwards.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93674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Sprain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b="1" dirty="0" err="1">
                <a:solidFill>
                  <a:srgbClr val="2584DB"/>
                </a:solidFill>
              </a:rPr>
              <a:t>Which</a:t>
            </a:r>
            <a:r>
              <a:rPr lang="pt-PT" sz="4000" b="1" dirty="0">
                <a:solidFill>
                  <a:srgbClr val="2584DB"/>
                </a:solidFill>
              </a:rPr>
              <a:t> </a:t>
            </a:r>
            <a:r>
              <a:rPr lang="pt-PT" sz="4000" b="1" dirty="0" err="1">
                <a:solidFill>
                  <a:srgbClr val="2584DB"/>
                </a:solidFill>
              </a:rPr>
              <a:t>materials</a:t>
            </a:r>
            <a:r>
              <a:rPr lang="pt-PT" sz="4000" b="1" dirty="0">
                <a:solidFill>
                  <a:srgbClr val="2584DB"/>
                </a:solidFill>
              </a:rPr>
              <a:t> </a:t>
            </a:r>
            <a:r>
              <a:rPr lang="pt-PT" sz="4000" b="1" dirty="0" err="1">
                <a:solidFill>
                  <a:srgbClr val="2584DB"/>
                </a:solidFill>
              </a:rPr>
              <a:t>should</a:t>
            </a:r>
            <a:r>
              <a:rPr lang="pt-PT" sz="4000" b="1" dirty="0">
                <a:solidFill>
                  <a:srgbClr val="2584DB"/>
                </a:solidFill>
              </a:rPr>
              <a:t> I use?</a:t>
            </a:r>
          </a:p>
          <a:p>
            <a:endParaRPr lang="pt-PT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>
                <a:solidFill>
                  <a:srgbClr val="000000"/>
                </a:solidFill>
                <a:latin typeface="HelveticaNeueLTStd-Cn"/>
              </a:rPr>
              <a:t>Bandages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>
                <a:solidFill>
                  <a:srgbClr val="000000"/>
                </a:solidFill>
                <a:latin typeface="HelveticaNeueLTStd-Cn"/>
              </a:rPr>
              <a:t>Ice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1252255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Sprain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pic>
        <p:nvPicPr>
          <p:cNvPr id="3" name="Imagem 2">
            <a:hlinkClick r:id="rId3"/>
            <a:extLst>
              <a:ext uri="{FF2B5EF4-FFF2-40B4-BE49-F238E27FC236}">
                <a16:creationId xmlns:a16="http://schemas.microsoft.com/office/drawing/2014/main" id="{1325192A-757B-4D0F-81F9-FCC17C92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1026471"/>
            <a:ext cx="9648825" cy="58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6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External bleeding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3421929" y="1629601"/>
            <a:ext cx="82028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is an external bleeding?</a:t>
            </a:r>
          </a:p>
          <a:p>
            <a:endParaRPr lang="en-ZA" sz="4000" dirty="0"/>
          </a:p>
          <a:p>
            <a:r>
              <a:rPr lang="en-US" sz="4000" dirty="0"/>
              <a:t>External bleeding is the outflow of blood from the body due to ruptured blood vessels.</a:t>
            </a:r>
            <a:endParaRPr lang="pt-PT" sz="4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0C4DEC9-831D-4BBE-B224-23D8FA79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72" y="1629601"/>
            <a:ext cx="2968167" cy="48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2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External bleeding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should I do?</a:t>
            </a:r>
          </a:p>
          <a:p>
            <a:endParaRPr lang="pt-PT" sz="1000" b="1" dirty="0">
              <a:solidFill>
                <a:srgbClr val="2584DB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Lay the victim horizontally.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Apply a sterile compress to the wound or, failing that, a clean cloth, applying firm pressure, depending on the location and extent of the wound.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If the compresses become saturated with blood, put other compresses on top, without ever removing the first ones.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Keep compressing until the bleeding stops (at least 10 minutes).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If the bleeding stops, apply a compressive dressing over the wound.</a:t>
            </a:r>
            <a:endParaRPr lang="pt-PT" sz="2600" dirty="0">
              <a:solidFill>
                <a:srgbClr val="000000"/>
              </a:solidFill>
              <a:latin typeface="HelveticaNeueLTStd-Cn"/>
            </a:endParaRPr>
          </a:p>
        </p:txBody>
      </p:sp>
    </p:spTree>
    <p:extLst>
      <p:ext uri="{BB962C8B-B14F-4D97-AF65-F5344CB8AC3E}">
        <p14:creationId xmlns:p14="http://schemas.microsoft.com/office/powerpoint/2010/main" val="262545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B343969-8392-43EE-B41B-8B076BBE2AC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ENTORSE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MATERIAIS PARA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TRATAMENTO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DE UMA ENTORSE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83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External bleeding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Which materials should I use?</a:t>
            </a:r>
          </a:p>
          <a:p>
            <a:endParaRPr lang="en-ZA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000" b="0" i="0" u="none" strike="noStrike" baseline="0" dirty="0">
                <a:solidFill>
                  <a:srgbClr val="000000"/>
                </a:solidFill>
                <a:latin typeface="HelveticaNeueLTStd-Cn"/>
              </a:rPr>
              <a:t>Bandages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000" dirty="0">
                <a:solidFill>
                  <a:srgbClr val="000000"/>
                </a:solidFill>
                <a:latin typeface="HelveticaNeueLTStd-Cn"/>
              </a:rPr>
              <a:t>Band-aid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000" dirty="0">
                <a:solidFill>
                  <a:srgbClr val="000000"/>
                </a:solidFill>
                <a:latin typeface="HelveticaNeueLTStd-Cn"/>
              </a:rPr>
              <a:t>Disinfecting</a:t>
            </a:r>
          </a:p>
        </p:txBody>
      </p:sp>
    </p:spTree>
    <p:extLst>
      <p:ext uri="{BB962C8B-B14F-4D97-AF65-F5344CB8AC3E}">
        <p14:creationId xmlns:p14="http://schemas.microsoft.com/office/powerpoint/2010/main" val="66940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Nosebleed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4034672" y="1629601"/>
            <a:ext cx="75900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is a nosebleed?</a:t>
            </a:r>
          </a:p>
          <a:p>
            <a:endParaRPr lang="en-ZA" sz="4000" dirty="0"/>
          </a:p>
          <a:p>
            <a:r>
              <a:rPr lang="en-US" sz="4000" dirty="0"/>
              <a:t>Nosebleed is caused by ruptured blood vessels in the mucosa of the nose.</a:t>
            </a:r>
            <a:endParaRPr lang="pt-PT" sz="4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789706-591A-48CE-89CC-3826A86D6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7" y="1913641"/>
            <a:ext cx="3338275" cy="48500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80C94EF-D658-4A0B-B460-D6DD4E535DF9}"/>
              </a:ext>
            </a:extLst>
          </p:cNvPr>
          <p:cNvSpPr/>
          <p:nvPr/>
        </p:nvSpPr>
        <p:spPr>
          <a:xfrm>
            <a:off x="152488" y="1652245"/>
            <a:ext cx="414780" cy="70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450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Nosebleed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should I do?</a:t>
            </a:r>
          </a:p>
          <a:p>
            <a:endParaRPr lang="pt-PT" sz="1000" b="1" dirty="0">
              <a:solidFill>
                <a:srgbClr val="2584DB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Sit the victim with the head straight in body alignment (neither backward not forward).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Compress the bleeding nostril with your finger for 10 minutes.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Apply ice externally, not directly to the skin.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If the bleeding does not stop, insert a coagulating tampon into the bleeding nostril ("</a:t>
            </a:r>
            <a:r>
              <a:rPr lang="en-US" sz="2600" dirty="0" err="1">
                <a:solidFill>
                  <a:srgbClr val="000000"/>
                </a:solidFill>
                <a:latin typeface="HelveticaNeueLTStd-Cn"/>
              </a:rPr>
              <a:t>Spongostan</a:t>
            </a: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" for example),by applying slight pressure so that the nasal cavity is well filled.</a:t>
            </a:r>
            <a:endParaRPr lang="pt-PT" sz="2600" dirty="0">
              <a:solidFill>
                <a:srgbClr val="000000"/>
              </a:solidFill>
              <a:latin typeface="HelveticaNeueLTStd-Cn"/>
            </a:endParaRPr>
          </a:p>
        </p:txBody>
      </p:sp>
    </p:spTree>
    <p:extLst>
      <p:ext uri="{BB962C8B-B14F-4D97-AF65-F5344CB8AC3E}">
        <p14:creationId xmlns:p14="http://schemas.microsoft.com/office/powerpoint/2010/main" val="3484865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Nosebleed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Which materials should I use?</a:t>
            </a:r>
          </a:p>
          <a:p>
            <a:endParaRPr lang="en-ZA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HelveticaNeueLTStd-Cn"/>
              </a:rPr>
              <a:t>Spongostan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1465736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Bites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012380-7EF4-427B-BA27-04E1776EE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3248025"/>
            <a:ext cx="5924550" cy="36099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6372519" y="1629601"/>
            <a:ext cx="52522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is a bite?</a:t>
            </a:r>
          </a:p>
          <a:p>
            <a:endParaRPr lang="en-ZA" sz="4000" dirty="0"/>
          </a:p>
          <a:p>
            <a:r>
              <a:rPr lang="en-US" sz="4000" dirty="0"/>
              <a:t>A bite is an injury to the body caused by an animal's mouth (including a human).</a:t>
            </a:r>
            <a:endParaRPr lang="pt-PT" sz="4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2E167B-276F-40EF-99F8-40DB99FB5A78}"/>
              </a:ext>
            </a:extLst>
          </p:cNvPr>
          <p:cNvSpPr/>
          <p:nvPr/>
        </p:nvSpPr>
        <p:spPr>
          <a:xfrm>
            <a:off x="0" y="6042581"/>
            <a:ext cx="2375555" cy="70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178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Bite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should I do?</a:t>
            </a:r>
          </a:p>
          <a:p>
            <a:endParaRPr lang="pt-PT" sz="1000" b="1" dirty="0">
              <a:solidFill>
                <a:srgbClr val="2584DB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Disinfect the bite zone.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If the bite was caused by a dog, always transport the victim to the hospital.</a:t>
            </a:r>
          </a:p>
          <a:p>
            <a:pPr marL="342900" indent="-342900" algn="l">
              <a:buFont typeface="+mj-lt"/>
              <a:buAutoNum type="arabicPeriod"/>
            </a:pPr>
            <a:endParaRPr lang="pt-PT" sz="2600" dirty="0">
              <a:solidFill>
                <a:srgbClr val="000000"/>
              </a:solidFill>
              <a:latin typeface="HelveticaNeueLTStd-Cn"/>
            </a:endParaRPr>
          </a:p>
        </p:txBody>
      </p:sp>
    </p:spTree>
    <p:extLst>
      <p:ext uri="{BB962C8B-B14F-4D97-AF65-F5344CB8AC3E}">
        <p14:creationId xmlns:p14="http://schemas.microsoft.com/office/powerpoint/2010/main" val="31104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Bite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Which materials should I use?</a:t>
            </a:r>
          </a:p>
          <a:p>
            <a:endParaRPr lang="en-ZA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000" dirty="0"/>
              <a:t>Disinfecting</a:t>
            </a:r>
          </a:p>
        </p:txBody>
      </p:sp>
    </p:spTree>
    <p:extLst>
      <p:ext uri="{BB962C8B-B14F-4D97-AF65-F5344CB8AC3E}">
        <p14:creationId xmlns:p14="http://schemas.microsoft.com/office/powerpoint/2010/main" val="1585442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Faint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3959257" y="1629601"/>
            <a:ext cx="80127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is a faint?</a:t>
            </a:r>
          </a:p>
          <a:p>
            <a:endParaRPr lang="en-ZA" sz="4000" dirty="0"/>
          </a:p>
          <a:p>
            <a:r>
              <a:rPr lang="en-US" sz="3000" dirty="0"/>
              <a:t>A fainting is a loss of consciousness that causes the body to fall the body, caused by a lack of oxygen to the brain, to which the in the brain, to which the body reacts to which the body reacts in an automatic way.</a:t>
            </a:r>
          </a:p>
          <a:p>
            <a:r>
              <a:rPr lang="en-US" sz="3000" dirty="0"/>
              <a:t>Normally, the fainting lasts 2 to 3 minutes.</a:t>
            </a:r>
          </a:p>
          <a:p>
            <a:r>
              <a:rPr lang="en-US" sz="3000" dirty="0"/>
              <a:t>It has several causes: excess heat, fatigue, prolonged fasting, standing for a long time, etc.</a:t>
            </a:r>
            <a:endParaRPr lang="pt-PT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A889A8-2E5E-4992-A21C-15126FD59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2857"/>
            <a:ext cx="3841277" cy="49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2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Faint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should I do?</a:t>
            </a:r>
          </a:p>
          <a:p>
            <a:endParaRPr lang="pt-PT" sz="1000" b="1" dirty="0">
              <a:solidFill>
                <a:srgbClr val="2584DB"/>
              </a:solidFill>
            </a:endParaRP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HelveticaNeueLTStd-Cn"/>
              </a:rPr>
              <a:t>If the person is going to faint:</a:t>
            </a:r>
          </a:p>
          <a:p>
            <a:pPr algn="l"/>
            <a:endParaRPr lang="en-US" sz="2600" b="1" dirty="0">
              <a:solidFill>
                <a:srgbClr val="000000"/>
              </a:solidFill>
              <a:latin typeface="HelveticaNeueLTStd-C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Sit her down.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Place her head between their legs.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Splash her forehead with cold water.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Give her sugary tea or coffee.</a:t>
            </a:r>
          </a:p>
        </p:txBody>
      </p:sp>
    </p:spTree>
    <p:extLst>
      <p:ext uri="{BB962C8B-B14F-4D97-AF65-F5344CB8AC3E}">
        <p14:creationId xmlns:p14="http://schemas.microsoft.com/office/powerpoint/2010/main" val="3172111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Faint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What should I do?</a:t>
            </a:r>
          </a:p>
          <a:p>
            <a:endParaRPr lang="pt-PT" sz="1000" b="1" dirty="0">
              <a:solidFill>
                <a:srgbClr val="2584DB"/>
              </a:solidFill>
            </a:endParaRPr>
          </a:p>
          <a:p>
            <a:pPr algn="l"/>
            <a:r>
              <a:rPr lang="en-US" sz="2600" b="1" dirty="0">
                <a:solidFill>
                  <a:srgbClr val="000000"/>
                </a:solidFill>
                <a:latin typeface="HelveticaNeueLTStd-Cn"/>
              </a:rPr>
              <a:t>If the person has already fainted:</a:t>
            </a:r>
          </a:p>
          <a:p>
            <a:pPr algn="l"/>
            <a:endParaRPr lang="en-US" sz="2600" b="1" dirty="0">
              <a:solidFill>
                <a:srgbClr val="000000"/>
              </a:solidFill>
              <a:latin typeface="HelveticaNeueLTStd-Cn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Lay her down with her head on the side and legs elevated.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Loosen her clothes.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Keep her comfortably warm, but, whenever possible, in a ventilated place.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As soon as she regains consciousness, give her a sugary drink.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HelveticaNeueLTStd-Cn"/>
              </a:rPr>
              <a:t>Consult a doctor afterwards.</a:t>
            </a:r>
          </a:p>
        </p:txBody>
      </p:sp>
    </p:spTree>
    <p:extLst>
      <p:ext uri="{BB962C8B-B14F-4D97-AF65-F5344CB8AC3E}">
        <p14:creationId xmlns:p14="http://schemas.microsoft.com/office/powerpoint/2010/main" val="414048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A970B20-7D30-4B2F-896E-8DC48968E0DC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ENTORSE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PROCEDIMENTO PARA TRATAMENTO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DE UMA ENTORSE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39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Faint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2578565" y="1629601"/>
            <a:ext cx="9046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>
                <a:solidFill>
                  <a:srgbClr val="2584DB"/>
                </a:solidFill>
              </a:rPr>
              <a:t>Which materials should I use?</a:t>
            </a:r>
          </a:p>
          <a:p>
            <a:endParaRPr lang="en-ZA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000" dirty="0"/>
              <a:t>Sugary drink</a:t>
            </a:r>
          </a:p>
        </p:txBody>
      </p:sp>
    </p:spTree>
    <p:extLst>
      <p:ext uri="{BB962C8B-B14F-4D97-AF65-F5344CB8AC3E}">
        <p14:creationId xmlns:p14="http://schemas.microsoft.com/office/powerpoint/2010/main" val="2058831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F91E2CF-6D93-4736-8617-03B98248E6E8}"/>
              </a:ext>
            </a:extLst>
          </p:cNvPr>
          <p:cNvSpPr/>
          <p:nvPr/>
        </p:nvSpPr>
        <p:spPr>
          <a:xfrm>
            <a:off x="1" y="427106"/>
            <a:ext cx="12191999" cy="494522"/>
          </a:xfrm>
          <a:prstGeom prst="rect">
            <a:avLst/>
          </a:prstGeom>
          <a:solidFill>
            <a:srgbClr val="258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/>
              <a:t>References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0045F4C-8AB0-467A-A9C5-01DEF23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08"/>
            <a:ext cx="2578566" cy="1385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7E12D4-1E9E-4C63-95BE-73A4509E4A48}"/>
              </a:ext>
            </a:extLst>
          </p:cNvPr>
          <p:cNvSpPr txBox="1"/>
          <p:nvPr/>
        </p:nvSpPr>
        <p:spPr>
          <a:xfrm>
            <a:off x="402631" y="1985201"/>
            <a:ext cx="10756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/>
            <a:r>
              <a:rPr lang="pt-PT" sz="2000" dirty="0"/>
              <a:t>Reis, I. (2010). </a:t>
            </a:r>
            <a:r>
              <a:rPr lang="pt-PT" sz="2000" i="1" dirty="0"/>
              <a:t>Manual de Primeiros Socorros. Situações de Urgência nas Escolas, Jardins de Infância e Campos de Férias. </a:t>
            </a:r>
            <a:r>
              <a:rPr lang="pt-PT" sz="2000" dirty="0"/>
              <a:t>Direção-Geral de Inovação e de Desenvolvimento Curricular</a:t>
            </a:r>
          </a:p>
        </p:txBody>
      </p:sp>
    </p:spTree>
    <p:extLst>
      <p:ext uri="{BB962C8B-B14F-4D97-AF65-F5344CB8AC3E}">
        <p14:creationId xmlns:p14="http://schemas.microsoft.com/office/powerpoint/2010/main" val="318944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0EE22F-E59A-4EB7-AFF5-7F0F6746B594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EXTERNA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1EC8E62-8C38-8941-BD0B-9118CEF2D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14" y="424621"/>
            <a:ext cx="7536068" cy="60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6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EXTERNA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DEFINIÇÃO DE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HEMORRAGIA EXTERNA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B343969-8392-43EE-B41B-8B076BBE2AC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EXTERNA</a:t>
            </a:r>
          </a:p>
          <a:p>
            <a:pPr algn="ctr"/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MATERIAIS PARA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TRATAMENTO DE UMA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HEMORRAGIA EXTERNA</a:t>
            </a:r>
          </a:p>
          <a:p>
            <a:pPr algn="ctr"/>
            <a:endParaRPr lang="pt-PT" sz="5000" b="1" dirty="0">
              <a:solidFill>
                <a:schemeClr val="tx1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9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A970B20-7D30-4B2F-896E-8DC48968E0DC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EXTERNA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>
                <a:solidFill>
                  <a:schemeClr val="tx1"/>
                </a:solidFill>
              </a:rPr>
              <a:t>PROCEDIMENTO PARA TRATAMENTO DE UMA </a:t>
            </a:r>
          </a:p>
          <a:p>
            <a:pPr algn="ctr"/>
            <a:r>
              <a:rPr lang="pt-PT" sz="5000" b="1" dirty="0">
                <a:solidFill>
                  <a:schemeClr val="tx1"/>
                </a:solidFill>
              </a:rPr>
              <a:t>HEMORRAGIA EXTERNA</a:t>
            </a:r>
          </a:p>
          <a:p>
            <a:pPr algn="ctr"/>
            <a:endParaRPr lang="pt-PT" sz="5000" b="1" dirty="0">
              <a:solidFill>
                <a:schemeClr val="tx1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5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4D2C04F-BB7B-49BB-B149-46862D2EEC8D}"/>
              </a:ext>
            </a:extLst>
          </p:cNvPr>
          <p:cNvSpPr/>
          <p:nvPr/>
        </p:nvSpPr>
        <p:spPr>
          <a:xfrm>
            <a:off x="2" y="-18507"/>
            <a:ext cx="2857498" cy="6876507"/>
          </a:xfrm>
          <a:prstGeom prst="rect">
            <a:avLst/>
          </a:prstGeom>
          <a:solidFill>
            <a:srgbClr val="1C7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3000" b="1" dirty="0"/>
          </a:p>
          <a:p>
            <a:endParaRPr lang="en-GB" sz="3000" b="1" dirty="0"/>
          </a:p>
          <a:p>
            <a:endParaRPr lang="en-GB" sz="3600" b="1" dirty="0"/>
          </a:p>
          <a:p>
            <a:r>
              <a:rPr lang="pt-PT" sz="1600" b="1" dirty="0"/>
              <a:t>  2020-1-RO01-KA226-095728</a:t>
            </a:r>
            <a:endParaRPr lang="en-GB" sz="1600" b="1" dirty="0"/>
          </a:p>
          <a:p>
            <a:endParaRPr lang="en-GB" sz="3000" b="1" dirty="0"/>
          </a:p>
          <a:p>
            <a:pPr algn="ctr"/>
            <a:r>
              <a:rPr lang="en-GB" sz="3000" b="1" dirty="0"/>
              <a:t>PRIMEIROS </a:t>
            </a:r>
          </a:p>
          <a:p>
            <a:pPr algn="ctr"/>
            <a:r>
              <a:rPr lang="en-GB" sz="3000" b="1" dirty="0"/>
              <a:t>SOCORROS APLICADOS A CRIANÇAS</a:t>
            </a:r>
          </a:p>
          <a:p>
            <a:pPr algn="ctr"/>
            <a:r>
              <a:rPr lang="en-GB" sz="3000" b="1" dirty="0"/>
              <a:t>____</a:t>
            </a:r>
          </a:p>
          <a:p>
            <a:pPr algn="ctr"/>
            <a:endParaRPr lang="en-GB" sz="3000" b="1" dirty="0"/>
          </a:p>
          <a:p>
            <a:pPr algn="ctr"/>
            <a:r>
              <a:rPr lang="en-GB" sz="3000" b="1" dirty="0"/>
              <a:t>HEMORRAGIA NASAL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2F1266-9150-4F90-8EA9-84CDC4ED26C8}"/>
              </a:ext>
            </a:extLst>
          </p:cNvPr>
          <p:cNvSpPr/>
          <p:nvPr/>
        </p:nvSpPr>
        <p:spPr>
          <a:xfrm>
            <a:off x="2857501" y="0"/>
            <a:ext cx="9334500" cy="6858000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0" b="1" dirty="0">
              <a:solidFill>
                <a:schemeClr val="tx1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BBDAD7B-4459-4882-AF69-4ED6D7A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95792"/>
            <a:ext cx="2578566" cy="13857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5AFE4-99F2-4CBB-9556-7EB932B6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71246"/>
            <a:ext cx="2857498" cy="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7C12D96-7008-5E4C-AEC2-1417754DA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r="5265"/>
          <a:stretch/>
        </p:blipFill>
        <p:spPr>
          <a:xfrm>
            <a:off x="4613964" y="437321"/>
            <a:ext cx="5802244" cy="60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3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15941</TotalTime>
  <Words>897</Words>
  <Application>Microsoft Macintosh PowerPoint</Application>
  <PresentationFormat>Ecrã Panorâmico</PresentationFormat>
  <Paragraphs>402</Paragraphs>
  <Slides>41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HelveticaNeueLTStd-Cn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Bento Cavadas - Presidente CP_Docente ESE/IPSantarem</dc:creator>
  <cp:lastModifiedBy>Ana Torres -  Docente ESE/IPSantarem</cp:lastModifiedBy>
  <cp:revision>5</cp:revision>
  <dcterms:created xsi:type="dcterms:W3CDTF">2022-03-18T17:35:07Z</dcterms:created>
  <dcterms:modified xsi:type="dcterms:W3CDTF">2023-03-28T09:56:11Z</dcterms:modified>
</cp:coreProperties>
</file>