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598" autoAdjust="0"/>
  </p:normalViewPr>
  <p:slideViewPr>
    <p:cSldViewPr snapToGrid="0">
      <p:cViewPr>
        <p:scale>
          <a:sx n="60" d="100"/>
          <a:sy n="60" d="100"/>
        </p:scale>
        <p:origin x="1550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7C015-EA4D-4810-9302-C673ECD87891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AAABA-50F5-4941-B7BF-738DA2B3E5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898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36C43-AE4F-241B-5F9B-FE8EEDC42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030B30-70BC-F18C-9D26-6EEAC3DAF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ACCF0EA-9B8E-ECB5-4C89-457AE6DB5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69A634A-300C-45D6-A9BD-F84C36775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4CF5CD0-5911-4640-E329-1BE877861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934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1F31B2-282E-F748-3585-27AB4F84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7B335E3-0D50-E70B-A811-DDB1704FE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85AF4D7-6D26-926E-9575-943B86AAB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82B32F5-398B-3369-E140-BC9ED40D6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2D0EBE3-0D1E-316E-0289-6A3607BB1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9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5C0E57-6312-F20B-7B79-FE1C6A8FB0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EAB809C-E32C-2255-21A4-EE45E97A9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F01EFE5-8ED2-2E23-6F76-4C1D8DF96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17780C2-1CE6-B76D-A872-E41770023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3DD1061-D361-7033-8689-EBE51806B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754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3A17E-5DF3-F012-91E1-F829FC481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39D5ADA-1900-D55D-5224-2AEDEFAD6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484A70-507E-574C-020A-4D0B698A3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32980FD-E904-E15C-3C8C-D38C3C543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2E82F21-E013-EC7B-C079-FFA61D1D9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600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7C433-5950-64BF-960C-BCADCA94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8119E5A-8739-6EF3-5D59-95ADE23F5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342F1E0-7864-8793-EF79-EA35BA569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176823F-F573-A1EB-1AFF-4C6802DE9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515C65D-96A9-CAA4-5C1A-F2304DA5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457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90CC6-CF60-B2D8-EA72-7D910B81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594EA22-CB2A-73C5-DAAB-A39E9357E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1EC58AF-458C-130B-D2A3-AED3FBCF5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DC33A9C-036B-7B4E-EEE0-86EFC907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0A140C9-E33B-F0D0-B3D3-6A49CAB70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1BD015B-AA36-0D0B-E827-7315D8A6F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522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85A0C-7DD5-C782-0B02-73928AD2C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71412DD-A4AF-304B-938E-E105D7A5A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1EF935F-4F18-1A33-765E-B884EDF75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00D141BE-968F-412F-C2EB-9A35EF16B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DA98C2C-8D74-232C-DAE0-6376DAC5E2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E235511-41D1-A735-443B-ECFE18AF0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B88129C-8DCA-D628-1A1F-CB13AFABA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31F6E9F3-A7AE-013C-49D2-13C50D3F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994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6234DE-F62E-DC39-D8F3-C39C8F0C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5A3AF5C1-17EA-8427-2629-28F7660DF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07A1271B-2EB8-847F-83BD-DC267F6F9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F4B1EF6-79BF-333E-999D-B7792A1E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312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04F3B6FB-A8B5-9437-3472-D5B9B4EC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37F5677-B7B5-AFDD-586E-D6EE709E6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6002204B-AAAC-3618-0C64-47AAD4AC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777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E2B51F-9CF8-CFFA-0605-F8CF63A38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95108D6-1107-E752-8ADB-47650DAED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7E1C979-8986-4113-8B6D-DF5FF509D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BB27A82-591B-BE33-C8D3-A17AC723F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ADFFFDF-D2D2-2669-2682-37AEF6ED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0FCE2E7-FBCF-8DE2-8F93-1C8530CD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368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AFB24-E698-DB31-0057-93A75C5BA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61F14DDA-EEA0-F070-54BE-D8A01C9C0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A8360B3-9B81-9983-8116-5960EA828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8B7D15E-4F7F-236F-5B3F-88E7DCC5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0A51E0B-6854-FE8A-2386-1982EB37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4391D30-999E-51D9-D758-B71DD67E7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594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FD2853D-FAA8-D68B-8C49-BF1661608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FBF3BD6-5755-9AA3-54A9-C1BCF172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6FE6BF3-AD2B-2C02-A513-7FFD034CB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82E4C-335C-47D9-8E6C-51F904BD3CAB}" type="datetimeFigureOut">
              <a:rPr lang="pt-PT" smtClean="0"/>
              <a:t>12/01/2023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B7FFE10-9D74-B05E-7A13-AC2134A3F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522B52C-52B5-0AA5-1CB9-917177346D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EFB23-3720-46D9-A6CB-C3620A870A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959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7C9FD7-05E9-01ED-CF79-9EB2A2E52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3674" y="2086252"/>
            <a:ext cx="4364484" cy="2388094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4000" b="1" dirty="0">
                <a:solidFill>
                  <a:srgbClr val="111111"/>
                </a:solidFill>
                <a:latin typeface="MajritTx"/>
              </a:rPr>
              <a:t>S</a:t>
            </a:r>
            <a:r>
              <a:rPr lang="pt-PT" sz="4000" b="1" i="0" dirty="0">
                <a:solidFill>
                  <a:srgbClr val="111111"/>
                </a:solidFill>
                <a:effectLst/>
                <a:latin typeface="MajritTx"/>
              </a:rPr>
              <a:t>inais físicos que demonstram que  </a:t>
            </a:r>
            <a:r>
              <a:rPr lang="pt-PT" sz="4000" b="1" dirty="0">
                <a:solidFill>
                  <a:srgbClr val="111111"/>
                </a:solidFill>
                <a:latin typeface="MajritTx"/>
              </a:rPr>
              <a:t>não temos o estilo de vida mais saudável</a:t>
            </a:r>
            <a:endParaRPr lang="pt-PT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91B005-DA74-4C0B-E094-880890486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0268" y="4662426"/>
            <a:ext cx="1914617" cy="526079"/>
          </a:xfrm>
        </p:spPr>
        <p:txBody>
          <a:bodyPr/>
          <a:lstStyle/>
          <a:p>
            <a:r>
              <a:rPr lang="pt-PT" dirty="0"/>
              <a:t>Sara Costa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96AAD2D-F102-CB72-C9D3-ED7E3A017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"/>
            <a:ext cx="6819900" cy="681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3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xão reta 3">
            <a:extLst>
              <a:ext uri="{FF2B5EF4-FFF2-40B4-BE49-F238E27FC236}">
                <a16:creationId xmlns:a16="http://schemas.microsoft.com/office/drawing/2014/main" id="{65BC9CB8-49D2-BD2D-BE0A-9D12181AF673}"/>
              </a:ext>
            </a:extLst>
          </p:cNvPr>
          <p:cNvCxnSpPr/>
          <p:nvPr/>
        </p:nvCxnSpPr>
        <p:spPr>
          <a:xfrm>
            <a:off x="59944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 descr="Distintivo 9 com preenchimento sólido">
            <a:extLst>
              <a:ext uri="{FF2B5EF4-FFF2-40B4-BE49-F238E27FC236}">
                <a16:creationId xmlns:a16="http://schemas.microsoft.com/office/drawing/2014/main" id="{3818CFC9-B081-9A8B-313D-331293800F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7400" y="762000"/>
            <a:ext cx="4445000" cy="4445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428E796-62E5-F6EA-98F2-7CB0BE422D29}"/>
              </a:ext>
            </a:extLst>
          </p:cNvPr>
          <p:cNvSpPr txBox="1"/>
          <p:nvPr/>
        </p:nvSpPr>
        <p:spPr>
          <a:xfrm>
            <a:off x="863600" y="5207000"/>
            <a:ext cx="429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BARRIGA INCHADA</a:t>
            </a:r>
            <a:endParaRPr lang="pt-PT" sz="4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9811B6E-63C7-44E0-AB73-93E3FD337500}"/>
              </a:ext>
            </a:extLst>
          </p:cNvPr>
          <p:cNvSpPr txBox="1"/>
          <p:nvPr/>
        </p:nvSpPr>
        <p:spPr>
          <a:xfrm>
            <a:off x="6578600" y="612844"/>
            <a:ext cx="48259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Os motivos são vários: os produtos processados, os refrigerantes que contêm muito gás e a cerveja estão entre eles.</a:t>
            </a:r>
          </a:p>
          <a:p>
            <a:pPr algn="just"/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Isso </a:t>
            </a:r>
            <a:r>
              <a:rPr lang="pt-PT" sz="2400" dirty="0">
                <a:solidFill>
                  <a:srgbClr val="191919"/>
                </a:solidFill>
                <a:latin typeface="MajritTxRoman"/>
              </a:rPr>
              <a:t>significa que </a:t>
            </a: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a acumulação de gás no intestino grosso incha a barriga.</a:t>
            </a:r>
          </a:p>
          <a:p>
            <a:pPr algn="just"/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Também pode ocorrer por intolerância à lactose e ao glúten, de modo que é conveniente uma ida ao médico se após a eliminação dos alimentos apontados o inchaço persistir.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4180844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 descr="Distintivo 10 com preenchimento sólido">
            <a:extLst>
              <a:ext uri="{FF2B5EF4-FFF2-40B4-BE49-F238E27FC236}">
                <a16:creationId xmlns:a16="http://schemas.microsoft.com/office/drawing/2014/main" id="{C3ADB5A6-3CFB-E0F9-C16C-BBBC8352F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96100" y="892700"/>
            <a:ext cx="4327000" cy="4327000"/>
          </a:xfrm>
          <a:prstGeom prst="rect">
            <a:avLst/>
          </a:prstGeom>
        </p:spPr>
      </p:pic>
      <p:cxnSp>
        <p:nvCxnSpPr>
          <p:cNvPr id="6" name="Conexão reta 5">
            <a:extLst>
              <a:ext uri="{FF2B5EF4-FFF2-40B4-BE49-F238E27FC236}">
                <a16:creationId xmlns:a16="http://schemas.microsoft.com/office/drawing/2014/main" id="{8E7AF731-07D7-7688-EE0A-C612ABD5A080}"/>
              </a:ext>
            </a:extLst>
          </p:cNvPr>
          <p:cNvCxnSpPr/>
          <p:nvPr/>
        </p:nvCxnSpPr>
        <p:spPr>
          <a:xfrm>
            <a:off x="59944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698FF0C6-FE85-27E1-3E58-C8AEF5345EEE}"/>
              </a:ext>
            </a:extLst>
          </p:cNvPr>
          <p:cNvSpPr txBox="1"/>
          <p:nvPr/>
        </p:nvSpPr>
        <p:spPr>
          <a:xfrm>
            <a:off x="7302502" y="5219700"/>
            <a:ext cx="35141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IRRITABILIDADE</a:t>
            </a:r>
            <a:endParaRPr lang="pt-PT" sz="40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0E2D0C0-83B7-7D03-42D3-9E5BB0AC2BF5}"/>
              </a:ext>
            </a:extLst>
          </p:cNvPr>
          <p:cNvSpPr txBox="1"/>
          <p:nvPr/>
        </p:nvSpPr>
        <p:spPr>
          <a:xfrm>
            <a:off x="152400" y="305068"/>
            <a:ext cx="558799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000" b="0" i="0" dirty="0">
                <a:solidFill>
                  <a:srgbClr val="191919"/>
                </a:solidFill>
                <a:effectLst/>
                <a:latin typeface="MajritTxRoman"/>
              </a:rPr>
              <a:t>A alimentação e o humor mantêm uma relação próxima.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000" b="0" i="0" dirty="0">
                <a:solidFill>
                  <a:srgbClr val="191919"/>
                </a:solidFill>
                <a:effectLst/>
                <a:latin typeface="MajritTxRoman"/>
              </a:rPr>
              <a:t>As dietas, que restringem muitos alimentos aos que nos acostumamos e até mesmo nos tornamos viciados, geram sensações negativas. Uma má rotina pode afetar pois provoca um desequilíbrio no apetite da pessoa que traz mais stress e ansiedade.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000" b="0" i="0" dirty="0">
                <a:solidFill>
                  <a:srgbClr val="191919"/>
                </a:solidFill>
                <a:effectLst/>
                <a:latin typeface="MajritTxRoman"/>
              </a:rPr>
              <a:t>É feita uma opção pelos alimentos processados e ricos em açúcares que geram um pico de felicidade a curto prazo, mas a pessoa imediatamente volta a sentir fome. Também influencia a culpabilidade por alimentações exageradas fora de horas e opções pouco saudáveis.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000" b="0" i="0" dirty="0">
                <a:solidFill>
                  <a:srgbClr val="191919"/>
                </a:solidFill>
                <a:effectLst/>
                <a:latin typeface="MajritTxRoman"/>
              </a:rPr>
              <a:t>Recomendação de consumir alimentos ricos em triptofano, como o frango e a banana, um aminoácido essencial para a síntese da melatonina que regula o sono e nos faz mais felizes.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35072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E382B2AB-FE52-C4A0-F3AE-8627379DA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0" y="0"/>
            <a:ext cx="6819900" cy="68199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4C75F70-79D4-FA54-33C9-6EECC6F58146}"/>
              </a:ext>
            </a:extLst>
          </p:cNvPr>
          <p:cNvSpPr txBox="1"/>
          <p:nvPr/>
        </p:nvSpPr>
        <p:spPr>
          <a:xfrm>
            <a:off x="2197100" y="3013501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800" b="1" dirty="0"/>
              <a:t>FIM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389541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 descr="Distintivo 1 com preenchimento sólido">
            <a:extLst>
              <a:ext uri="{FF2B5EF4-FFF2-40B4-BE49-F238E27FC236}">
                <a16:creationId xmlns:a16="http://schemas.microsoft.com/office/drawing/2014/main" id="{82FC1382-CC45-D91D-AC27-4DA2131A1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7124" y="939800"/>
            <a:ext cx="3873500" cy="38735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00080AE-CE64-B158-2DE4-1CF0224E209D}"/>
              </a:ext>
            </a:extLst>
          </p:cNvPr>
          <p:cNvSpPr txBox="1"/>
          <p:nvPr/>
        </p:nvSpPr>
        <p:spPr>
          <a:xfrm>
            <a:off x="1857374" y="4953000"/>
            <a:ext cx="241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CANSAÇO</a:t>
            </a:r>
            <a:endParaRPr lang="pt-PT" sz="40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E060A72-CAA5-1A03-F462-2F1215C74CD9}"/>
              </a:ext>
            </a:extLst>
          </p:cNvPr>
          <p:cNvSpPr txBox="1"/>
          <p:nvPr/>
        </p:nvSpPr>
        <p:spPr>
          <a:xfrm>
            <a:off x="6515100" y="939800"/>
            <a:ext cx="5022848" cy="52629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rgbClr val="191919"/>
                </a:solidFill>
                <a:latin typeface="MajritTxRoman"/>
              </a:rPr>
              <a:t>U</a:t>
            </a: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ma das principais consequências de uma má alimentação. </a:t>
            </a:r>
          </a:p>
          <a:p>
            <a:pPr algn="just"/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rgbClr val="191919"/>
                </a:solidFill>
                <a:latin typeface="MajritTxRoman"/>
              </a:rPr>
              <a:t>A falta</a:t>
            </a: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 de ferro e vitaminas são causas frequentes, mas não é só a falta de ingestão que causa o cansaço, o excesso também. </a:t>
            </a:r>
          </a:p>
          <a:p>
            <a:pPr algn="just"/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Quando consumimos muito mais gordura do que o necessário, que demora a ser digerida, o nosso corpo trabalha muito. Devemos então comer frutas e verduras para facilitar a digestão.</a:t>
            </a:r>
          </a:p>
        </p:txBody>
      </p:sp>
      <p:cxnSp>
        <p:nvCxnSpPr>
          <p:cNvPr id="9" name="Conexão reta 8">
            <a:extLst>
              <a:ext uri="{FF2B5EF4-FFF2-40B4-BE49-F238E27FC236}">
                <a16:creationId xmlns:a16="http://schemas.microsoft.com/office/drawing/2014/main" id="{1DA3AE19-2710-034B-B4F0-644149A570C6}"/>
              </a:ext>
            </a:extLst>
          </p:cNvPr>
          <p:cNvCxnSpPr/>
          <p:nvPr/>
        </p:nvCxnSpPr>
        <p:spPr>
          <a:xfrm>
            <a:off x="59944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5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 descr="Distintivo com preenchimento sólido">
            <a:extLst>
              <a:ext uri="{FF2B5EF4-FFF2-40B4-BE49-F238E27FC236}">
                <a16:creationId xmlns:a16="http://schemas.microsoft.com/office/drawing/2014/main" id="{88A890F1-D051-E885-448A-F10FA46EE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4400" y="1006614"/>
            <a:ext cx="4064000" cy="4064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61A125D-90E7-2B99-232C-E2134F251ABC}"/>
              </a:ext>
            </a:extLst>
          </p:cNvPr>
          <p:cNvSpPr txBox="1"/>
          <p:nvPr/>
        </p:nvSpPr>
        <p:spPr>
          <a:xfrm>
            <a:off x="8585200" y="5143500"/>
            <a:ext cx="142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ACNE</a:t>
            </a:r>
            <a:endParaRPr lang="pt-PT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8B1D15A-99A9-F262-DE80-F224FAB93BBA}"/>
              </a:ext>
            </a:extLst>
          </p:cNvPr>
          <p:cNvSpPr txBox="1"/>
          <p:nvPr/>
        </p:nvSpPr>
        <p:spPr>
          <a:xfrm>
            <a:off x="0" y="117693"/>
            <a:ext cx="5892797" cy="67403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Ainda que durante muitos anos o consumo de alimentos ricos em gordura tenha sido associado ao surgimento de espinhas, não existe evidências científicas que o comprove.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Estudos apontam que o leite é uma das causas, e acredita-se que isso se deva ao hormônio IGF-1 presente nele.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Deve ser esclarecido que a principal causa é hormonal, mas os alimentos como o leite e os que contêm muito açúcar podem favorecer o seu aparecimento.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Os amantes de queijo e </a:t>
            </a:r>
            <a:r>
              <a:rPr lang="pt-PT" sz="2400" dirty="0">
                <a:solidFill>
                  <a:srgbClr val="191919"/>
                </a:solidFill>
                <a:latin typeface="MajritTxRoman"/>
              </a:rPr>
              <a:t>de</a:t>
            </a: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 iogurte estão com sorte: pois estes dois não causam acne.</a:t>
            </a:r>
            <a:endParaRPr lang="pt-PT" sz="2400" dirty="0"/>
          </a:p>
        </p:txBody>
      </p:sp>
      <p:cxnSp>
        <p:nvCxnSpPr>
          <p:cNvPr id="8" name="Conexão reta 7">
            <a:extLst>
              <a:ext uri="{FF2B5EF4-FFF2-40B4-BE49-F238E27FC236}">
                <a16:creationId xmlns:a16="http://schemas.microsoft.com/office/drawing/2014/main" id="{FF8BC584-60EF-2219-6531-99CEC4DBA789}"/>
              </a:ext>
            </a:extLst>
          </p:cNvPr>
          <p:cNvCxnSpPr/>
          <p:nvPr/>
        </p:nvCxnSpPr>
        <p:spPr>
          <a:xfrm>
            <a:off x="60960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35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Posição de Conteúdo 4" descr="Distintivo 3 com preenchimento sólido">
            <a:extLst>
              <a:ext uri="{FF2B5EF4-FFF2-40B4-BE49-F238E27FC236}">
                <a16:creationId xmlns:a16="http://schemas.microsoft.com/office/drawing/2014/main" id="{451F0FEE-45DD-1C78-1476-6C2119C5CA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2650" y="877094"/>
            <a:ext cx="4089400" cy="4089400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B952AD-18BE-35A7-836E-72AB2B41E9B5}"/>
              </a:ext>
            </a:extLst>
          </p:cNvPr>
          <p:cNvSpPr txBox="1"/>
          <p:nvPr/>
        </p:nvSpPr>
        <p:spPr>
          <a:xfrm>
            <a:off x="1441450" y="4966494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MAU HÁLITO</a:t>
            </a:r>
            <a:endParaRPr lang="pt-PT" sz="4000" dirty="0"/>
          </a:p>
        </p:txBody>
      </p:sp>
      <p:cxnSp>
        <p:nvCxnSpPr>
          <p:cNvPr id="7" name="Conexão reta 6">
            <a:extLst>
              <a:ext uri="{FF2B5EF4-FFF2-40B4-BE49-F238E27FC236}">
                <a16:creationId xmlns:a16="http://schemas.microsoft.com/office/drawing/2014/main" id="{33E4A045-260A-72D2-9EC2-4DCE0495D800}"/>
              </a:ext>
            </a:extLst>
          </p:cNvPr>
          <p:cNvCxnSpPr/>
          <p:nvPr/>
        </p:nvCxnSpPr>
        <p:spPr>
          <a:xfrm>
            <a:off x="59944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696CFD37-284E-F213-63B6-026CCDB959AF}"/>
              </a:ext>
            </a:extLst>
          </p:cNvPr>
          <p:cNvSpPr txBox="1"/>
          <p:nvPr/>
        </p:nvSpPr>
        <p:spPr>
          <a:xfrm>
            <a:off x="6553200" y="1079500"/>
            <a:ext cx="494664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Ainda que, como indicam as clínicas dentárias, </a:t>
            </a:r>
            <a:r>
              <a:rPr lang="pt-PT" sz="2400" dirty="0">
                <a:solidFill>
                  <a:srgbClr val="191919"/>
                </a:solidFill>
                <a:latin typeface="MajritTxRoman"/>
              </a:rPr>
              <a:t>o mau hálito</a:t>
            </a: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 pode ocorrer por </a:t>
            </a:r>
            <a:r>
              <a:rPr lang="pt-PT" sz="2400" dirty="0">
                <a:solidFill>
                  <a:srgbClr val="191919"/>
                </a:solidFill>
                <a:latin typeface="MajritTxRoman"/>
              </a:rPr>
              <a:t>inúmeros </a:t>
            </a: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fatores (alguns deles: má higiene, cáries, gengivite, stress), a dieta também pode estar na origem. </a:t>
            </a:r>
          </a:p>
          <a:p>
            <a:pPr algn="just"/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Um hálito não desejado pode ser sinal de pouca hidratação e por comidas que durante a digestão formam vapores com mau cheiro como alho, cebola, brócolos, picles, café e álcool.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91899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ta 5">
            <a:extLst>
              <a:ext uri="{FF2B5EF4-FFF2-40B4-BE49-F238E27FC236}">
                <a16:creationId xmlns:a16="http://schemas.microsoft.com/office/drawing/2014/main" id="{A1915ACD-1F10-04BE-359E-4EF54F2D8900}"/>
              </a:ext>
            </a:extLst>
          </p:cNvPr>
          <p:cNvCxnSpPr/>
          <p:nvPr/>
        </p:nvCxnSpPr>
        <p:spPr>
          <a:xfrm>
            <a:off x="59944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áfico 7" descr="Distintivo 4 com preenchimento sólido">
            <a:extLst>
              <a:ext uri="{FF2B5EF4-FFF2-40B4-BE49-F238E27FC236}">
                <a16:creationId xmlns:a16="http://schemas.microsoft.com/office/drawing/2014/main" id="{CC066B73-D270-7F0C-22FB-DBAFA65F2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5000" y="914400"/>
            <a:ext cx="4076700" cy="407670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553ED0E6-33B4-4BE7-FCA5-8961BA5FC89B}"/>
              </a:ext>
            </a:extLst>
          </p:cNvPr>
          <p:cNvSpPr txBox="1"/>
          <p:nvPr/>
        </p:nvSpPr>
        <p:spPr>
          <a:xfrm>
            <a:off x="6902450" y="4991100"/>
            <a:ext cx="4241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PRISÃO DE VENTRE</a:t>
            </a:r>
            <a:endParaRPr lang="pt-PT" sz="40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E13D41C-FF54-311E-E7B7-E8AD910EA0B3}"/>
              </a:ext>
            </a:extLst>
          </p:cNvPr>
          <p:cNvSpPr txBox="1"/>
          <p:nvPr/>
        </p:nvSpPr>
        <p:spPr>
          <a:xfrm>
            <a:off x="533404" y="1351508"/>
            <a:ext cx="474344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A causa mais frequente do seu aparecimento é a falta de fibra na dieta. </a:t>
            </a:r>
          </a:p>
          <a:p>
            <a:pPr algn="just"/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A fibra encontra-se na fruta, nas frutas secas, na verdura e nos grãos dos cereais, especialmente nos integrais.</a:t>
            </a:r>
          </a:p>
          <a:p>
            <a:pPr algn="just"/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O consumo suficiente de água ajuda a regular.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90306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xão reta 3">
            <a:extLst>
              <a:ext uri="{FF2B5EF4-FFF2-40B4-BE49-F238E27FC236}">
                <a16:creationId xmlns:a16="http://schemas.microsoft.com/office/drawing/2014/main" id="{F6CCD2C4-D067-FFD7-CB13-CE1F4DF515CF}"/>
              </a:ext>
            </a:extLst>
          </p:cNvPr>
          <p:cNvCxnSpPr/>
          <p:nvPr/>
        </p:nvCxnSpPr>
        <p:spPr>
          <a:xfrm>
            <a:off x="59944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 descr="Distintivo 5 com preenchimento sólido">
            <a:extLst>
              <a:ext uri="{FF2B5EF4-FFF2-40B4-BE49-F238E27FC236}">
                <a16:creationId xmlns:a16="http://schemas.microsoft.com/office/drawing/2014/main" id="{EEF1FDBF-FEDC-69C9-50F7-B685F48CD2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7399" y="749300"/>
            <a:ext cx="4457699" cy="44576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AF55602-26A2-C409-C24D-92C9C37B9BFC}"/>
              </a:ext>
            </a:extLst>
          </p:cNvPr>
          <p:cNvSpPr txBox="1"/>
          <p:nvPr/>
        </p:nvSpPr>
        <p:spPr>
          <a:xfrm>
            <a:off x="1308098" y="5206999"/>
            <a:ext cx="3416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CABELO FRACO</a:t>
            </a:r>
            <a:endParaRPr lang="pt-PT" sz="4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D7E7ECE-BD3A-E732-8E75-91BDBCF4BDE9}"/>
              </a:ext>
            </a:extLst>
          </p:cNvPr>
          <p:cNvSpPr txBox="1"/>
          <p:nvPr/>
        </p:nvSpPr>
        <p:spPr>
          <a:xfrm>
            <a:off x="6743703" y="982176"/>
            <a:ext cx="46100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O cabelo partir-se com facilidade ao penteá-lo e cair mais do que o comum costuma indicar falta de proteínas.</a:t>
            </a:r>
          </a:p>
          <a:p>
            <a:pPr algn="just"/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rgbClr val="191919"/>
                </a:solidFill>
                <a:latin typeface="MajritTxRoman"/>
              </a:rPr>
              <a:t>A falta da </a:t>
            </a: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vitamina biotina (B7) deve preocupar, pois encontra-se em numerosos alimentos.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Pode-se conseguir nos produtos integrais (quinoa, aveia, trigo, centeio, cevada), em peixes, na gema dos ovo.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407811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xão reta 3">
            <a:extLst>
              <a:ext uri="{FF2B5EF4-FFF2-40B4-BE49-F238E27FC236}">
                <a16:creationId xmlns:a16="http://schemas.microsoft.com/office/drawing/2014/main" id="{AFB2E0E4-F428-53C1-DFC3-49EDDC8CB42F}"/>
              </a:ext>
            </a:extLst>
          </p:cNvPr>
          <p:cNvCxnSpPr/>
          <p:nvPr/>
        </p:nvCxnSpPr>
        <p:spPr>
          <a:xfrm>
            <a:off x="59944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 descr="Distintivo 6 com preenchimento sólido">
            <a:extLst>
              <a:ext uri="{FF2B5EF4-FFF2-40B4-BE49-F238E27FC236}">
                <a16:creationId xmlns:a16="http://schemas.microsoft.com/office/drawing/2014/main" id="{7C3639B4-6694-D575-B34C-9545C7C9A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61200" y="888999"/>
            <a:ext cx="4203701" cy="42037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56DAE95-402F-6BBF-AE66-E4631F176D83}"/>
              </a:ext>
            </a:extLst>
          </p:cNvPr>
          <p:cNvSpPr txBox="1"/>
          <p:nvPr/>
        </p:nvSpPr>
        <p:spPr>
          <a:xfrm>
            <a:off x="7010401" y="5003800"/>
            <a:ext cx="4305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PELE DESIDRATADA</a:t>
            </a:r>
            <a:endParaRPr lang="pt-PT" sz="4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E193EE8-C8BA-3361-A72F-F983AFF7EEB8}"/>
              </a:ext>
            </a:extLst>
          </p:cNvPr>
          <p:cNvSpPr txBox="1"/>
          <p:nvPr/>
        </p:nvSpPr>
        <p:spPr>
          <a:xfrm>
            <a:off x="647702" y="1351508"/>
            <a:ext cx="42798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A dieta pode afetar a coloração da pele e o nível de hidratação.</a:t>
            </a:r>
          </a:p>
          <a:p>
            <a:pPr algn="just"/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Devemos beber a quantidade necessária de água para uma hidratação adequada e aumentar o consumo de alimentos com betacarotenos: cenoura, damasco, pimentão, abóbora.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425249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 descr="Distintivo 7 com preenchimento sólido">
            <a:extLst>
              <a:ext uri="{FF2B5EF4-FFF2-40B4-BE49-F238E27FC236}">
                <a16:creationId xmlns:a16="http://schemas.microsoft.com/office/drawing/2014/main" id="{A7E7F3CB-3F19-A967-A8C6-3053FE867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1" y="930800"/>
            <a:ext cx="4216399" cy="4216399"/>
          </a:xfrm>
          <a:prstGeom prst="rect">
            <a:avLst/>
          </a:prstGeom>
        </p:spPr>
      </p:pic>
      <p:cxnSp>
        <p:nvCxnSpPr>
          <p:cNvPr id="6" name="Conexão reta 5">
            <a:extLst>
              <a:ext uri="{FF2B5EF4-FFF2-40B4-BE49-F238E27FC236}">
                <a16:creationId xmlns:a16="http://schemas.microsoft.com/office/drawing/2014/main" id="{4A5EB32D-A138-0B2D-7A78-9A88B221D143}"/>
              </a:ext>
            </a:extLst>
          </p:cNvPr>
          <p:cNvCxnSpPr/>
          <p:nvPr/>
        </p:nvCxnSpPr>
        <p:spPr>
          <a:xfrm>
            <a:off x="59944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6B80C1C1-61F3-C47A-CE12-3F7BF1600CB3}"/>
              </a:ext>
            </a:extLst>
          </p:cNvPr>
          <p:cNvSpPr txBox="1"/>
          <p:nvPr/>
        </p:nvSpPr>
        <p:spPr>
          <a:xfrm>
            <a:off x="1200150" y="5016499"/>
            <a:ext cx="3492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CONSTIPAÇÕES FREQUENTES</a:t>
            </a:r>
            <a:endParaRPr lang="pt-PT" sz="4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FC26902-C4FA-6E4F-340C-98DB37B8B687}"/>
              </a:ext>
            </a:extLst>
          </p:cNvPr>
          <p:cNvSpPr txBox="1"/>
          <p:nvPr/>
        </p:nvSpPr>
        <p:spPr>
          <a:xfrm>
            <a:off x="6934200" y="1730879"/>
            <a:ext cx="42036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As nossas mães costumam dizer para beber o sumo de laranja todas as manhãs. </a:t>
            </a:r>
          </a:p>
          <a:p>
            <a:pPr algn="just"/>
            <a:endParaRPr lang="pt-PT" sz="2400" b="0" i="0" dirty="0">
              <a:solidFill>
                <a:srgbClr val="191919"/>
              </a:solidFill>
              <a:effectLst/>
              <a:latin typeface="MajritTxRoman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Ainda que não exista unanimidade sobre se a vitamina C previne a aparição de gripes, é importante tomar as doses adequada</a:t>
            </a:r>
            <a:r>
              <a:rPr lang="pt-PT" sz="2400" dirty="0">
                <a:solidFill>
                  <a:srgbClr val="191919"/>
                </a:solidFill>
                <a:latin typeface="MajritTxRoman"/>
              </a:rPr>
              <a:t>s.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94828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xão reta 3">
            <a:extLst>
              <a:ext uri="{FF2B5EF4-FFF2-40B4-BE49-F238E27FC236}">
                <a16:creationId xmlns:a16="http://schemas.microsoft.com/office/drawing/2014/main" id="{ECBDA55A-2704-997D-1220-70DF49145C1D}"/>
              </a:ext>
            </a:extLst>
          </p:cNvPr>
          <p:cNvCxnSpPr/>
          <p:nvPr/>
        </p:nvCxnSpPr>
        <p:spPr>
          <a:xfrm>
            <a:off x="5994400" y="0"/>
            <a:ext cx="0" cy="68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áfico 5" descr="Distintivo 8 com preenchimento sólido">
            <a:extLst>
              <a:ext uri="{FF2B5EF4-FFF2-40B4-BE49-F238E27FC236}">
                <a16:creationId xmlns:a16="http://schemas.microsoft.com/office/drawing/2014/main" id="{2BD5557F-968A-11FB-1E49-530097091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0699" y="838199"/>
            <a:ext cx="4419601" cy="44196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FCE8D60-491F-996A-11EA-873B8705B147}"/>
              </a:ext>
            </a:extLst>
          </p:cNvPr>
          <p:cNvSpPr txBox="1"/>
          <p:nvPr/>
        </p:nvSpPr>
        <p:spPr>
          <a:xfrm>
            <a:off x="7029449" y="5257800"/>
            <a:ext cx="4102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rgbClr val="191919"/>
                </a:solidFill>
                <a:effectLst/>
                <a:latin typeface="MajritTx"/>
              </a:rPr>
              <a:t>EXCESSO DE SUOR</a:t>
            </a:r>
            <a:endParaRPr lang="pt-PT" sz="4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35D6FE5-9AC4-4ED0-517D-6D887FB3C877}"/>
              </a:ext>
            </a:extLst>
          </p:cNvPr>
          <p:cNvSpPr txBox="1"/>
          <p:nvPr/>
        </p:nvSpPr>
        <p:spPr>
          <a:xfrm>
            <a:off x="654055" y="1166842"/>
            <a:ext cx="44640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Como a acne, a nutrição não é a principal causa de excesso de suor.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Os genes e determinadas doenças costumam estar por trás desse problema.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0" i="0" dirty="0">
                <a:solidFill>
                  <a:srgbClr val="191919"/>
                </a:solidFill>
                <a:effectLst/>
                <a:latin typeface="MajritTxRoman"/>
              </a:rPr>
              <a:t>Mas há certos alimentos que podem induzi-lo. Devem ser excluídas da dieta as comidas muito quentes e picantes, assim como a cafeína e o álcool.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381182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714</Words>
  <Application>Microsoft Office PowerPoint</Application>
  <PresentationFormat>Ecrã Panorâmico</PresentationFormat>
  <Paragraphs>56</Paragraphs>
  <Slides>12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MajritTx</vt:lpstr>
      <vt:lpstr>MajritTxRoman</vt:lpstr>
      <vt:lpstr>Tema do Office</vt:lpstr>
      <vt:lpstr>Sinais físicos que demonstram que  não temos o estilo de vida mais saudável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físicos que demonstram que  não temos o estilo de vida mais saudável</dc:title>
  <dc:creator>Sara Costa</dc:creator>
  <cp:lastModifiedBy>Sara Costa</cp:lastModifiedBy>
  <cp:revision>1</cp:revision>
  <dcterms:created xsi:type="dcterms:W3CDTF">2023-01-12T21:09:09Z</dcterms:created>
  <dcterms:modified xsi:type="dcterms:W3CDTF">2023-01-12T22:12:28Z</dcterms:modified>
</cp:coreProperties>
</file>